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56"/>
  </p:notesMasterIdLst>
  <p:sldIdLst>
    <p:sldId id="256" r:id="rId2"/>
    <p:sldId id="258" r:id="rId3"/>
    <p:sldId id="257" r:id="rId4"/>
    <p:sldId id="259" r:id="rId5"/>
    <p:sldId id="263" r:id="rId6"/>
    <p:sldId id="264" r:id="rId7"/>
    <p:sldId id="265" r:id="rId8"/>
    <p:sldId id="266" r:id="rId9"/>
    <p:sldId id="286" r:id="rId10"/>
    <p:sldId id="285" r:id="rId11"/>
    <p:sldId id="284" r:id="rId12"/>
    <p:sldId id="283" r:id="rId13"/>
    <p:sldId id="282" r:id="rId14"/>
    <p:sldId id="281" r:id="rId15"/>
    <p:sldId id="280" r:id="rId16"/>
    <p:sldId id="279" r:id="rId17"/>
    <p:sldId id="278" r:id="rId18"/>
    <p:sldId id="277" r:id="rId19"/>
    <p:sldId id="276" r:id="rId20"/>
    <p:sldId id="269" r:id="rId21"/>
    <p:sldId id="270" r:id="rId22"/>
    <p:sldId id="275" r:id="rId23"/>
    <p:sldId id="291" r:id="rId24"/>
    <p:sldId id="290" r:id="rId25"/>
    <p:sldId id="289" r:id="rId26"/>
    <p:sldId id="288" r:id="rId27"/>
    <p:sldId id="292" r:id="rId28"/>
    <p:sldId id="287" r:id="rId29"/>
    <p:sldId id="273" r:id="rId30"/>
    <p:sldId id="272" r:id="rId31"/>
    <p:sldId id="267" r:id="rId32"/>
    <p:sldId id="293" r:id="rId33"/>
    <p:sldId id="271" r:id="rId34"/>
    <p:sldId id="294" r:id="rId35"/>
    <p:sldId id="295" r:id="rId36"/>
    <p:sldId id="296" r:id="rId37"/>
    <p:sldId id="297" r:id="rId38"/>
    <p:sldId id="298" r:id="rId39"/>
    <p:sldId id="299" r:id="rId40"/>
    <p:sldId id="300" r:id="rId41"/>
    <p:sldId id="301" r:id="rId42"/>
    <p:sldId id="302" r:id="rId43"/>
    <p:sldId id="303" r:id="rId44"/>
    <p:sldId id="304" r:id="rId45"/>
    <p:sldId id="305" r:id="rId46"/>
    <p:sldId id="306" r:id="rId47"/>
    <p:sldId id="307" r:id="rId48"/>
    <p:sldId id="308" r:id="rId49"/>
    <p:sldId id="317" r:id="rId50"/>
    <p:sldId id="310" r:id="rId51"/>
    <p:sldId id="311" r:id="rId52"/>
    <p:sldId id="312" r:id="rId53"/>
    <p:sldId id="313" r:id="rId54"/>
    <p:sldId id="316" r:id="rId5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106" d="100"/>
          <a:sy n="106" d="100"/>
        </p:scale>
        <p:origin x="-109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BE8BD9-8FF3-4755-BD9C-D7B936C513E5}" type="datetimeFigureOut">
              <a:rPr lang="ru-RU" smtClean="0"/>
              <a:pPr/>
              <a:t>14.03.2019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5102F8-2696-4B7E-A0EE-23901AD0688A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76200" y="6068699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fld id="{A1CF0969-F447-45F6-91BA-C20D93D1F412}" type="datetime1">
              <a:rPr lang="ru-RU" smtClean="0"/>
              <a:pPr/>
              <a:t>14.03.2019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2085393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CB24210-F68C-4C54-8B1B-A9C2A980CE7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F4107F-B5FE-4A3A-BE58-74C603484E33}" type="datetime1">
              <a:rPr lang="ru-RU" smtClean="0"/>
              <a:pPr/>
              <a:t>14.03.2019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24210-F68C-4C54-8B1B-A9C2A980CE7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553200" y="6248402"/>
            <a:ext cx="2209800" cy="365125"/>
          </a:xfrm>
        </p:spPr>
        <p:txBody>
          <a:bodyPr/>
          <a:lstStyle/>
          <a:p>
            <a:fld id="{EE519B27-C44D-4201-9DD5-F1D4AFCF9CB5}" type="datetime1">
              <a:rPr lang="ru-RU" smtClean="0"/>
              <a:pPr/>
              <a:t>14.03.2019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1" y="6248207"/>
            <a:ext cx="5573483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Прямоугольник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</p:spPr>
        <p:txBody>
          <a:bodyPr/>
          <a:lstStyle/>
          <a:p>
            <a:fld id="{9CB24210-F68C-4C54-8B1B-A9C2A980CE7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32511-A91D-48B3-8204-D0345198DFCE}" type="datetime1">
              <a:rPr lang="ru-RU" smtClean="0"/>
              <a:pPr/>
              <a:t>14.03.2019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9CB24210-F68C-4C54-8B1B-A9C2A980CE7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7" name="Прямоугольник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81235-81D2-4B32-8744-98C706E7C071}" type="datetime1">
              <a:rPr lang="ru-RU" smtClean="0"/>
              <a:pPr/>
              <a:t>14.03.2019</a:t>
            </a:fld>
            <a:endParaRPr lang="ru-RU"/>
          </a:p>
        </p:txBody>
      </p:sp>
      <p:sp>
        <p:nvSpPr>
          <p:cNvPr id="13" name="Номер слайда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fld id="{9CB24210-F68C-4C54-8B1B-A9C2A980CE7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Нижний колонтитул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A81EC85B-734C-48B2-8769-112613308ACB}" type="datetime1">
              <a:rPr lang="ru-RU" smtClean="0"/>
              <a:pPr/>
              <a:t>14.03.2019</a:t>
            </a:fld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9CB24210-F68C-4C54-8B1B-A9C2A980CE7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7F5DD219-422E-44EC-83B9-77F70FE6F18D}" type="datetime1">
              <a:rPr lang="ru-RU" smtClean="0"/>
              <a:pPr/>
              <a:t>14.03.2019</a:t>
            </a:fld>
            <a:endParaRPr lang="ru-RU"/>
          </a:p>
        </p:txBody>
      </p:sp>
      <p:sp>
        <p:nvSpPr>
          <p:cNvPr id="12" name="Номер слайда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9CB24210-F68C-4C54-8B1B-A9C2A980CE7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Нижний колонтитул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ru-RU"/>
          </a:p>
        </p:txBody>
      </p:sp>
      <p:sp>
        <p:nvSpPr>
          <p:cNvPr id="16" name="Текст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5" name="Текст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6BCF6-6ABB-411D-B038-E294E0A8C6BD}" type="datetime1">
              <a:rPr lang="ru-RU" smtClean="0"/>
              <a:pPr/>
              <a:t>14.03.2019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9CB24210-F68C-4C54-8B1B-A9C2A980CE7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1468A-D24E-4BDC-8185-485228BDB96A}" type="datetime1">
              <a:rPr lang="ru-RU" smtClean="0"/>
              <a:pPr/>
              <a:t>14.03.2019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CB24210-F68C-4C54-8B1B-A9C2A980CE7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11376-48B4-481C-82D0-05A1CE36BFC8}" type="datetime1">
              <a:rPr lang="ru-RU" smtClean="0"/>
              <a:pPr/>
              <a:t>14.03.2019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9CB24210-F68C-4C54-8B1B-A9C2A980CE7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оугольник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/>
          <a:p>
            <a:fld id="{C6CD37B5-A54A-4285-B95D-FE3A2D2880DA}" type="datetime1">
              <a:rPr lang="ru-RU" smtClean="0"/>
              <a:pPr/>
              <a:t>14.03.2019</a:t>
            </a:fld>
            <a:endParaRPr lang="ru-RU"/>
          </a:p>
        </p:txBody>
      </p:sp>
      <p:sp>
        <p:nvSpPr>
          <p:cNvPr id="13" name="Номер слайда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</p:spPr>
        <p:txBody>
          <a:bodyPr rtlCol="0"/>
          <a:lstStyle>
            <a:lvl1pPr>
              <a:defRPr sz="2800"/>
            </a:lvl1pPr>
          </a:lstStyle>
          <a:p>
            <a:fld id="{9CB24210-F68C-4C54-8B1B-A9C2A980CE7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Нижний колонтитул 13"/>
          <p:cNvSpPr>
            <a:spLocks noGrp="1"/>
          </p:cNvSpPr>
          <p:nvPr>
            <p:ph type="ftr" sz="quarter" idx="12"/>
          </p:nvPr>
        </p:nvSpPr>
        <p:spPr>
          <a:xfrm>
            <a:off x="1600200" y="6248206"/>
            <a:ext cx="4572000" cy="365125"/>
          </a:xfrm>
        </p:spPr>
        <p:txBody>
          <a:bodyPr rtlCol="0"/>
          <a:lstStyle/>
          <a:p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A1A2A89E-B954-44FE-9089-3B6F8F43F249}" type="datetime1">
              <a:rPr lang="ru-RU" smtClean="0"/>
              <a:pPr/>
              <a:t>14.03.2019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Прямоугольник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9CB24210-F68C-4C54-8B1B-A9C2A980CE76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sldNum="0" hdr="0" ftr="0" dt="0"/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jpeg"/><Relationship Id="rId4" Type="http://schemas.openxmlformats.org/officeDocument/2006/relationships/image" Target="../media/image4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slide" Target="slide14.xml"/><Relationship Id="rId18" Type="http://schemas.openxmlformats.org/officeDocument/2006/relationships/slide" Target="slide19.xml"/><Relationship Id="rId26" Type="http://schemas.openxmlformats.org/officeDocument/2006/relationships/slide" Target="slide27.xml"/><Relationship Id="rId39" Type="http://schemas.openxmlformats.org/officeDocument/2006/relationships/slide" Target="slide40.xml"/><Relationship Id="rId3" Type="http://schemas.openxmlformats.org/officeDocument/2006/relationships/audio" Target="../media/audio1.wav"/><Relationship Id="rId21" Type="http://schemas.openxmlformats.org/officeDocument/2006/relationships/slide" Target="slide22.xml"/><Relationship Id="rId34" Type="http://schemas.openxmlformats.org/officeDocument/2006/relationships/slide" Target="slide35.xml"/><Relationship Id="rId42" Type="http://schemas.openxmlformats.org/officeDocument/2006/relationships/slide" Target="slide43.xml"/><Relationship Id="rId47" Type="http://schemas.openxmlformats.org/officeDocument/2006/relationships/slide" Target="slide48.xml"/><Relationship Id="rId50" Type="http://schemas.openxmlformats.org/officeDocument/2006/relationships/slide" Target="slide51.xml"/><Relationship Id="rId7" Type="http://schemas.openxmlformats.org/officeDocument/2006/relationships/slide" Target="slide8.xml"/><Relationship Id="rId12" Type="http://schemas.openxmlformats.org/officeDocument/2006/relationships/slide" Target="slide13.xml"/><Relationship Id="rId17" Type="http://schemas.openxmlformats.org/officeDocument/2006/relationships/slide" Target="slide18.xml"/><Relationship Id="rId25" Type="http://schemas.openxmlformats.org/officeDocument/2006/relationships/slide" Target="slide26.xml"/><Relationship Id="rId33" Type="http://schemas.openxmlformats.org/officeDocument/2006/relationships/slide" Target="slide34.xml"/><Relationship Id="rId38" Type="http://schemas.openxmlformats.org/officeDocument/2006/relationships/slide" Target="slide39.xml"/><Relationship Id="rId46" Type="http://schemas.openxmlformats.org/officeDocument/2006/relationships/slide" Target="slide47.xml"/><Relationship Id="rId2" Type="http://schemas.openxmlformats.org/officeDocument/2006/relationships/slide" Target="slide4.xml"/><Relationship Id="rId16" Type="http://schemas.openxmlformats.org/officeDocument/2006/relationships/slide" Target="slide17.xml"/><Relationship Id="rId20" Type="http://schemas.openxmlformats.org/officeDocument/2006/relationships/slide" Target="slide21.xml"/><Relationship Id="rId29" Type="http://schemas.openxmlformats.org/officeDocument/2006/relationships/slide" Target="slide30.xml"/><Relationship Id="rId41" Type="http://schemas.openxmlformats.org/officeDocument/2006/relationships/slide" Target="slide42.xml"/><Relationship Id="rId54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slide" Target="slide7.xml"/><Relationship Id="rId11" Type="http://schemas.openxmlformats.org/officeDocument/2006/relationships/slide" Target="slide12.xml"/><Relationship Id="rId24" Type="http://schemas.openxmlformats.org/officeDocument/2006/relationships/slide" Target="slide25.xml"/><Relationship Id="rId32" Type="http://schemas.openxmlformats.org/officeDocument/2006/relationships/slide" Target="slide33.xml"/><Relationship Id="rId37" Type="http://schemas.openxmlformats.org/officeDocument/2006/relationships/slide" Target="slide38.xml"/><Relationship Id="rId40" Type="http://schemas.openxmlformats.org/officeDocument/2006/relationships/slide" Target="slide41.xml"/><Relationship Id="rId45" Type="http://schemas.openxmlformats.org/officeDocument/2006/relationships/slide" Target="slide46.xml"/><Relationship Id="rId53" Type="http://schemas.openxmlformats.org/officeDocument/2006/relationships/slide" Target="slide54.xml"/><Relationship Id="rId5" Type="http://schemas.openxmlformats.org/officeDocument/2006/relationships/slide" Target="slide6.xml"/><Relationship Id="rId15" Type="http://schemas.openxmlformats.org/officeDocument/2006/relationships/slide" Target="slide16.xml"/><Relationship Id="rId23" Type="http://schemas.openxmlformats.org/officeDocument/2006/relationships/slide" Target="slide24.xml"/><Relationship Id="rId28" Type="http://schemas.openxmlformats.org/officeDocument/2006/relationships/slide" Target="slide29.xml"/><Relationship Id="rId36" Type="http://schemas.openxmlformats.org/officeDocument/2006/relationships/slide" Target="slide37.xml"/><Relationship Id="rId49" Type="http://schemas.openxmlformats.org/officeDocument/2006/relationships/slide" Target="slide50.xml"/><Relationship Id="rId10" Type="http://schemas.openxmlformats.org/officeDocument/2006/relationships/slide" Target="slide11.xml"/><Relationship Id="rId19" Type="http://schemas.openxmlformats.org/officeDocument/2006/relationships/slide" Target="slide20.xml"/><Relationship Id="rId31" Type="http://schemas.openxmlformats.org/officeDocument/2006/relationships/slide" Target="slide32.xml"/><Relationship Id="rId44" Type="http://schemas.openxmlformats.org/officeDocument/2006/relationships/slide" Target="slide45.xml"/><Relationship Id="rId52" Type="http://schemas.openxmlformats.org/officeDocument/2006/relationships/slide" Target="slide53.xml"/><Relationship Id="rId4" Type="http://schemas.openxmlformats.org/officeDocument/2006/relationships/slide" Target="slide5.xml"/><Relationship Id="rId9" Type="http://schemas.openxmlformats.org/officeDocument/2006/relationships/slide" Target="slide10.xml"/><Relationship Id="rId14" Type="http://schemas.openxmlformats.org/officeDocument/2006/relationships/slide" Target="slide15.xml"/><Relationship Id="rId22" Type="http://schemas.openxmlformats.org/officeDocument/2006/relationships/slide" Target="slide23.xml"/><Relationship Id="rId27" Type="http://schemas.openxmlformats.org/officeDocument/2006/relationships/slide" Target="slide28.xml"/><Relationship Id="rId30" Type="http://schemas.openxmlformats.org/officeDocument/2006/relationships/slide" Target="slide31.xml"/><Relationship Id="rId35" Type="http://schemas.openxmlformats.org/officeDocument/2006/relationships/slide" Target="slide36.xml"/><Relationship Id="rId43" Type="http://schemas.openxmlformats.org/officeDocument/2006/relationships/slide" Target="slide44.xml"/><Relationship Id="rId48" Type="http://schemas.openxmlformats.org/officeDocument/2006/relationships/slide" Target="slide49.xml"/><Relationship Id="rId8" Type="http://schemas.openxmlformats.org/officeDocument/2006/relationships/slide" Target="slide9.xml"/><Relationship Id="rId51" Type="http://schemas.openxmlformats.org/officeDocument/2006/relationships/slide" Target="slide5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0.jpeg"/><Relationship Id="rId4" Type="http://schemas.openxmlformats.org/officeDocument/2006/relationships/image" Target="../media/image6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85786" y="214290"/>
            <a:ext cx="7643866" cy="1785950"/>
          </a:xfrm>
        </p:spPr>
        <p:txBody>
          <a:bodyPr>
            <a:noAutofit/>
          </a:bodyPr>
          <a:lstStyle/>
          <a:p>
            <a:pPr algn="ctr"/>
            <a:r>
              <a:rPr lang="ru-RU" sz="5400" b="1" cap="none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ОХ, УЖ ЭТИ СКАЗКИ!</a:t>
            </a:r>
            <a:r>
              <a:rPr lang="ru-RU" sz="5400" b="1" cap="none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/>
            </a:r>
            <a:br>
              <a:rPr lang="ru-RU" sz="5400" b="1" cap="none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</a:br>
            <a:endParaRPr lang="ru-RU" sz="5400" b="1" cap="none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pic>
        <p:nvPicPr>
          <p:cNvPr id="4" name="Рисунок 3" descr="ivan-tsarevich-i-seryi-volk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986" y="1272021"/>
            <a:ext cx="8045418" cy="52288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Управляющая кнопка: домой 2">
            <a:hlinkClick r:id="rId2" action="ppaction://hlinksldjump" highlightClick="1"/>
          </p:cNvPr>
          <p:cNvSpPr/>
          <p:nvPr/>
        </p:nvSpPr>
        <p:spPr>
          <a:xfrm>
            <a:off x="8072462" y="6072206"/>
            <a:ext cx="714380" cy="642918"/>
          </a:xfrm>
          <a:prstGeom prst="actionButtonHom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5786446" y="214290"/>
            <a:ext cx="3143272" cy="714380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</a:rPr>
              <a:t>7.    </a:t>
            </a:r>
            <a:r>
              <a:rPr lang="ru-RU" sz="2000" b="1" dirty="0" smtClean="0">
                <a:solidFill>
                  <a:schemeClr val="tx1"/>
                </a:solidFill>
              </a:rPr>
              <a:t>Авторские сказки</a:t>
            </a:r>
            <a:endParaRPr lang="ru-RU" sz="2000" b="1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71472" y="357166"/>
            <a:ext cx="19784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rgbClr val="002060"/>
                </a:solidFill>
              </a:rPr>
              <a:t>ВОПРОС:</a:t>
            </a:r>
            <a:endParaRPr lang="ru-RU" sz="3600" b="1" dirty="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00034" y="1000108"/>
            <a:ext cx="821537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/>
              <a:t>ОТГАДАЙТЕ СКАЗКУ. КТО ЕЁ НАПИСАЛ?</a:t>
            </a:r>
          </a:p>
          <a:p>
            <a:endParaRPr lang="ru-RU" sz="3200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endParaRPr lang="ru-RU" sz="3200" b="1" dirty="0" smtClean="0"/>
          </a:p>
          <a:p>
            <a:endParaRPr lang="ru-RU" sz="32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714348" y="5715016"/>
            <a:ext cx="15264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chemeClr val="accent3">
                    <a:lumMod val="50000"/>
                  </a:schemeClr>
                </a:solidFill>
              </a:rPr>
              <a:t>ОТВЕТ:</a:t>
            </a:r>
            <a:endParaRPr lang="ru-RU" sz="36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14546" y="5715016"/>
            <a:ext cx="590559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</a:rPr>
              <a:t>«</a:t>
            </a:r>
            <a:r>
              <a:rPr lang="ru-RU" sz="3200" b="1" dirty="0" err="1" smtClean="0">
                <a:solidFill>
                  <a:srgbClr val="C00000"/>
                </a:solidFill>
              </a:rPr>
              <a:t>Дюймовочка</a:t>
            </a:r>
            <a:r>
              <a:rPr lang="ru-RU" sz="3200" b="1" dirty="0" smtClean="0">
                <a:solidFill>
                  <a:srgbClr val="C00000"/>
                </a:solidFill>
              </a:rPr>
              <a:t>». Г. Х. Андерсен</a:t>
            </a:r>
            <a:endParaRPr lang="ru-RU" b="1" dirty="0"/>
          </a:p>
        </p:txBody>
      </p:sp>
      <p:pic>
        <p:nvPicPr>
          <p:cNvPr id="9" name="Рисунок 8" descr="iStock_18103198_LARGE-800x576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596" y="1643050"/>
            <a:ext cx="2579706" cy="1857388"/>
          </a:xfrm>
          <a:prstGeom prst="rect">
            <a:avLst/>
          </a:prstGeom>
        </p:spPr>
      </p:pic>
      <p:pic>
        <p:nvPicPr>
          <p:cNvPr id="10" name="Рисунок 9" descr="s1200 (2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928926" y="1785926"/>
            <a:ext cx="2357454" cy="1582743"/>
          </a:xfrm>
          <a:prstGeom prst="rect">
            <a:avLst/>
          </a:prstGeom>
        </p:spPr>
      </p:pic>
      <p:pic>
        <p:nvPicPr>
          <p:cNvPr id="11" name="Рисунок 10" descr="2319136.jpg"/>
          <p:cNvPicPr>
            <a:picLocks noChangeAspect="1"/>
          </p:cNvPicPr>
          <p:nvPr/>
        </p:nvPicPr>
        <p:blipFill>
          <a:blip r:embed="rId5"/>
          <a:srcRect l="5938" t="11858" r="6969" b="11066"/>
          <a:stretch>
            <a:fillRect/>
          </a:stretch>
        </p:blipFill>
        <p:spPr>
          <a:xfrm>
            <a:off x="5572132" y="1785926"/>
            <a:ext cx="2659692" cy="1571636"/>
          </a:xfrm>
          <a:prstGeom prst="rect">
            <a:avLst/>
          </a:prstGeom>
        </p:spPr>
      </p:pic>
      <p:pic>
        <p:nvPicPr>
          <p:cNvPr id="12" name="Рисунок 11" descr="DSC_2876.jpg"/>
          <p:cNvPicPr>
            <a:picLocks noChangeAspect="1"/>
          </p:cNvPicPr>
          <p:nvPr/>
        </p:nvPicPr>
        <p:blipFill>
          <a:blip r:embed="rId6" cstate="print"/>
          <a:srcRect l="21540" t="4882" b="9631"/>
          <a:stretch>
            <a:fillRect/>
          </a:stretch>
        </p:blipFill>
        <p:spPr>
          <a:xfrm>
            <a:off x="6072198" y="3714752"/>
            <a:ext cx="2143140" cy="1646232"/>
          </a:xfrm>
          <a:prstGeom prst="rect">
            <a:avLst/>
          </a:prstGeom>
        </p:spPr>
      </p:pic>
      <p:pic>
        <p:nvPicPr>
          <p:cNvPr id="13" name="Рисунок 12" descr="s1200 (3)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928926" y="3661173"/>
            <a:ext cx="2714644" cy="1696653"/>
          </a:xfrm>
          <a:prstGeom prst="rect">
            <a:avLst/>
          </a:prstGeom>
        </p:spPr>
      </p:pic>
      <p:pic>
        <p:nvPicPr>
          <p:cNvPr id="14" name="Рисунок 13" descr="5fde17.jpg"/>
          <p:cNvPicPr>
            <a:picLocks noChangeAspect="1"/>
          </p:cNvPicPr>
          <p:nvPr/>
        </p:nvPicPr>
        <p:blipFill>
          <a:blip r:embed="rId8"/>
          <a:srcRect t="14901" r="52679" b="24138"/>
          <a:stretch>
            <a:fillRect/>
          </a:stretch>
        </p:blipFill>
        <p:spPr>
          <a:xfrm>
            <a:off x="857224" y="3714752"/>
            <a:ext cx="1785950" cy="16680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Управляющая кнопка: домой 2">
            <a:hlinkClick r:id="rId2" action="ppaction://hlinksldjump" highlightClick="1"/>
          </p:cNvPr>
          <p:cNvSpPr/>
          <p:nvPr/>
        </p:nvSpPr>
        <p:spPr>
          <a:xfrm>
            <a:off x="8072462" y="6072206"/>
            <a:ext cx="714380" cy="642918"/>
          </a:xfrm>
          <a:prstGeom prst="actionButtonHom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5715008" y="285728"/>
            <a:ext cx="3143272" cy="714380"/>
          </a:xfrm>
          <a:prstGeom prst="round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</a:rPr>
              <a:t>  8.   Узнай героя</a:t>
            </a:r>
            <a:endParaRPr lang="ru-RU" sz="2000" b="1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28596" y="428604"/>
            <a:ext cx="19784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rgbClr val="002060"/>
                </a:solidFill>
              </a:rPr>
              <a:t>ВОПРОС:</a:t>
            </a:r>
            <a:endParaRPr lang="ru-RU" sz="3600" b="1" dirty="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00034" y="1285860"/>
            <a:ext cx="835824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/>
              <a:t>Этот сказочный герой славился своим почтенным возрастом</a:t>
            </a:r>
            <a:r>
              <a:rPr lang="ru-RU" sz="2800" dirty="0" smtClean="0"/>
              <a:t>, </a:t>
            </a:r>
            <a:r>
              <a:rPr lang="ru-RU" sz="2800" b="1" dirty="0" smtClean="0"/>
              <a:t>хорошим здоровьем и умением хранить важные тайны. </a:t>
            </a:r>
            <a:r>
              <a:rPr lang="ru-RU" sz="2800" b="1" dirty="0" smtClean="0"/>
              <a:t>Персонаж носил чепец и очки, и любил отдыхать на свежем воздухе. </a:t>
            </a:r>
            <a:endParaRPr lang="ru-RU" sz="28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5000628" y="3857628"/>
            <a:ext cx="15264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chemeClr val="accent3">
                    <a:lumMod val="50000"/>
                  </a:schemeClr>
                </a:solidFill>
              </a:rPr>
              <a:t>ОТВЕТ:</a:t>
            </a:r>
            <a:endParaRPr lang="ru-RU" sz="36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72066" y="4643446"/>
            <a:ext cx="35910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</a:rPr>
              <a:t>Черепаха </a:t>
            </a:r>
            <a:r>
              <a:rPr lang="ru-RU" sz="3200" b="1" dirty="0" err="1" smtClean="0">
                <a:solidFill>
                  <a:srgbClr val="C00000"/>
                </a:solidFill>
              </a:rPr>
              <a:t>Тортилла</a:t>
            </a:r>
            <a:endParaRPr lang="ru-RU" sz="3200" b="1" dirty="0">
              <a:solidFill>
                <a:srgbClr val="C00000"/>
              </a:solidFill>
            </a:endParaRPr>
          </a:p>
        </p:txBody>
      </p:sp>
      <p:pic>
        <p:nvPicPr>
          <p:cNvPr id="10" name="Рисунок 9" descr="s1200 (4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335" y="3357562"/>
            <a:ext cx="4353417" cy="30718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Управляющая кнопка: домой 2">
            <a:hlinkClick r:id="rId2" action="ppaction://hlinksldjump" highlightClick="1"/>
          </p:cNvPr>
          <p:cNvSpPr/>
          <p:nvPr/>
        </p:nvSpPr>
        <p:spPr>
          <a:xfrm>
            <a:off x="8001024" y="6072206"/>
            <a:ext cx="714380" cy="642918"/>
          </a:xfrm>
          <a:prstGeom prst="actionButtonHom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5072066" y="357166"/>
            <a:ext cx="3714776" cy="714380"/>
          </a:xfrm>
          <a:prstGeom prst="round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</a:rPr>
              <a:t>   9.   </a:t>
            </a:r>
            <a:r>
              <a:rPr lang="ru-RU" sz="2000" b="1" dirty="0" smtClean="0">
                <a:solidFill>
                  <a:schemeClr val="tx1"/>
                </a:solidFill>
              </a:rPr>
              <a:t>Сказки о животных</a:t>
            </a:r>
            <a:endParaRPr lang="ru-RU" sz="2000" b="1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7158" y="428604"/>
            <a:ext cx="19784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rgbClr val="002060"/>
                </a:solidFill>
              </a:rPr>
              <a:t>ВОПРОС:</a:t>
            </a:r>
            <a:endParaRPr lang="ru-RU" sz="3600" b="1" dirty="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8596" y="1142984"/>
            <a:ext cx="821537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/>
              <a:t>Несмотря на свой маленький рост, этот персонаж очень храбрый. Известен тем, что прекрасно владеет саблей и может летать даже ночью. </a:t>
            </a:r>
            <a:endParaRPr lang="ru-RU" sz="32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428596" y="3429000"/>
            <a:ext cx="16418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chemeClr val="accent3">
                    <a:lumMod val="50000"/>
                  </a:schemeClr>
                </a:solidFill>
              </a:rPr>
              <a:t>ОТВЕТ: </a:t>
            </a:r>
            <a:endParaRPr lang="ru-RU" sz="36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28596" y="4143380"/>
            <a:ext cx="16361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solidFill>
                  <a:srgbClr val="FF0000"/>
                </a:solidFill>
              </a:rPr>
              <a:t>Комар</a:t>
            </a:r>
            <a:endParaRPr lang="ru-RU" sz="4000" b="1" dirty="0">
              <a:solidFill>
                <a:srgbClr val="FF0000"/>
              </a:solidFill>
            </a:endParaRPr>
          </a:p>
        </p:txBody>
      </p:sp>
      <p:pic>
        <p:nvPicPr>
          <p:cNvPr id="9" name="Рисунок 8" descr="muha-cokotuha1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1802" y="2928934"/>
            <a:ext cx="4662423" cy="34290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Управляющая кнопка: домой 2">
            <a:hlinkClick r:id="rId2" action="ppaction://hlinksldjump" highlightClick="1"/>
          </p:cNvPr>
          <p:cNvSpPr/>
          <p:nvPr/>
        </p:nvSpPr>
        <p:spPr>
          <a:xfrm>
            <a:off x="8072462" y="6072206"/>
            <a:ext cx="714380" cy="642918"/>
          </a:xfrm>
          <a:prstGeom prst="actionButtonHom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6286512" y="214290"/>
            <a:ext cx="2571768" cy="714380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  </a:t>
            </a:r>
            <a:r>
              <a:rPr lang="ru-RU" sz="2000" b="1" dirty="0" smtClean="0">
                <a:solidFill>
                  <a:schemeClr val="tx1"/>
                </a:solidFill>
              </a:rPr>
              <a:t>10.   </a:t>
            </a:r>
            <a:r>
              <a:rPr lang="ru-RU" sz="2000" b="1" dirty="0" smtClean="0">
                <a:solidFill>
                  <a:schemeClr val="tx1"/>
                </a:solidFill>
              </a:rPr>
              <a:t>Русские сказки</a:t>
            </a:r>
            <a:endParaRPr lang="ru-RU" sz="2000" b="1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7158" y="357166"/>
            <a:ext cx="18822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</a:rPr>
              <a:t>ВОПРОС: </a:t>
            </a:r>
            <a:endParaRPr lang="ru-RU" sz="3200" b="1" dirty="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7158" y="874455"/>
            <a:ext cx="842968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/>
              <a:t>Эта сказка рассказывает о старом быке, баране, свинье, гусе и петушке, которы</a:t>
            </a:r>
            <a:r>
              <a:rPr lang="ru-RU" sz="3200" b="1" dirty="0" smtClean="0"/>
              <a:t>е не только избежали верной смерти, но и победили лесных разбойников. </a:t>
            </a:r>
            <a:endParaRPr lang="ru-RU" sz="3200" b="1" dirty="0" smtClean="0"/>
          </a:p>
          <a:p>
            <a:endParaRPr lang="ru-RU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428596" y="5854503"/>
            <a:ext cx="15264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chemeClr val="accent3">
                    <a:lumMod val="50000"/>
                  </a:schemeClr>
                </a:solidFill>
              </a:rPr>
              <a:t>ОТВЕТ:</a:t>
            </a:r>
            <a:endParaRPr lang="ru-RU" sz="36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000232" y="5916059"/>
            <a:ext cx="335220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</a:rPr>
              <a:t>ЗИМОВЬЕ ЗВЕРЕЙ</a:t>
            </a:r>
            <a:endParaRPr lang="ru-RU" sz="3200" b="1" dirty="0">
              <a:solidFill>
                <a:srgbClr val="C00000"/>
              </a:solidFill>
            </a:endParaRPr>
          </a:p>
        </p:txBody>
      </p:sp>
      <p:pic>
        <p:nvPicPr>
          <p:cNvPr id="9" name="Рисунок 8" descr="orig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00232" y="2964847"/>
            <a:ext cx="5143504" cy="28930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Управляющая кнопка: домой 2">
            <a:hlinkClick r:id="rId2" action="ppaction://hlinksldjump" highlightClick="1"/>
          </p:cNvPr>
          <p:cNvSpPr/>
          <p:nvPr/>
        </p:nvSpPr>
        <p:spPr>
          <a:xfrm>
            <a:off x="8072462" y="6072206"/>
            <a:ext cx="714380" cy="642918"/>
          </a:xfrm>
          <a:prstGeom prst="actionButtonHom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5214942" y="142852"/>
            <a:ext cx="3786214" cy="714380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 </a:t>
            </a:r>
            <a:r>
              <a:rPr lang="ru-RU" sz="2000" b="1" dirty="0" smtClean="0">
                <a:solidFill>
                  <a:schemeClr val="tx1"/>
                </a:solidFill>
              </a:rPr>
              <a:t>11.   </a:t>
            </a:r>
            <a:r>
              <a:rPr lang="ru-RU" sz="2000" b="1" dirty="0" smtClean="0">
                <a:solidFill>
                  <a:schemeClr val="tx1"/>
                </a:solidFill>
              </a:rPr>
              <a:t>Авторские сказки</a:t>
            </a:r>
            <a:endParaRPr lang="ru-RU" sz="2000" b="1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7158" y="285728"/>
            <a:ext cx="19784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rgbClr val="002060"/>
                </a:solidFill>
              </a:rPr>
              <a:t>ВОПРОС:</a:t>
            </a:r>
            <a:endParaRPr lang="ru-RU" sz="3600" b="1" dirty="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7158" y="928670"/>
            <a:ext cx="84296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/>
              <a:t>Угадайте сказку. Назовите её автора.</a:t>
            </a:r>
            <a:endParaRPr lang="ru-RU" sz="24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42910" y="5286388"/>
            <a:ext cx="16418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chemeClr val="accent3">
                    <a:lumMod val="50000"/>
                  </a:schemeClr>
                </a:solidFill>
              </a:rPr>
              <a:t>ОТВЕТ: </a:t>
            </a:r>
            <a:endParaRPr lang="ru-RU" sz="36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0034" y="5929330"/>
            <a:ext cx="70009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</a:rPr>
              <a:t>«Храбрый портняжка». Братья Гримм</a:t>
            </a:r>
            <a:endParaRPr lang="ru-RU" sz="3200" b="1" dirty="0">
              <a:solidFill>
                <a:srgbClr val="C00000"/>
              </a:solidFill>
            </a:endParaRPr>
          </a:p>
        </p:txBody>
      </p:sp>
      <p:pic>
        <p:nvPicPr>
          <p:cNvPr id="9" name="Рисунок 8" descr="74974061afe876109876f46de97af5df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596" y="1585989"/>
            <a:ext cx="1643074" cy="1628697"/>
          </a:xfrm>
          <a:prstGeom prst="rect">
            <a:avLst/>
          </a:prstGeom>
        </p:spPr>
      </p:pic>
      <p:pic>
        <p:nvPicPr>
          <p:cNvPr id="11" name="Рисунок 10" descr="02521536-9f16-484f-bd00-7e8a78b6957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43108" y="1589227"/>
            <a:ext cx="2071702" cy="1696897"/>
          </a:xfrm>
          <a:prstGeom prst="rect">
            <a:avLst/>
          </a:prstGeom>
        </p:spPr>
      </p:pic>
      <p:pic>
        <p:nvPicPr>
          <p:cNvPr id="12" name="Рисунок 11" descr="100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429124" y="1571612"/>
            <a:ext cx="2214578" cy="1672006"/>
          </a:xfrm>
          <a:prstGeom prst="rect">
            <a:avLst/>
          </a:prstGeom>
        </p:spPr>
      </p:pic>
      <p:pic>
        <p:nvPicPr>
          <p:cNvPr id="13" name="Рисунок 12" descr="image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71472" y="3429000"/>
            <a:ext cx="2500329" cy="1875247"/>
          </a:xfrm>
          <a:prstGeom prst="rect">
            <a:avLst/>
          </a:prstGeom>
        </p:spPr>
      </p:pic>
      <p:pic>
        <p:nvPicPr>
          <p:cNvPr id="14" name="Рисунок 13" descr="volshebnyy-edinorog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214678" y="3429000"/>
            <a:ext cx="2000264" cy="2000264"/>
          </a:xfrm>
          <a:prstGeom prst="rect">
            <a:avLst/>
          </a:prstGeom>
        </p:spPr>
      </p:pic>
      <p:pic>
        <p:nvPicPr>
          <p:cNvPr id="15" name="Рисунок 14" descr="56881780829280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357818" y="3357562"/>
            <a:ext cx="2643206" cy="19824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Управляющая кнопка: домой 2">
            <a:hlinkClick r:id="rId2" action="ppaction://hlinksldjump" highlightClick="1"/>
          </p:cNvPr>
          <p:cNvSpPr/>
          <p:nvPr/>
        </p:nvSpPr>
        <p:spPr>
          <a:xfrm>
            <a:off x="8072462" y="6072206"/>
            <a:ext cx="714380" cy="642918"/>
          </a:xfrm>
          <a:prstGeom prst="actionButtonHom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5715008" y="285728"/>
            <a:ext cx="3071834" cy="642942"/>
          </a:xfrm>
          <a:prstGeom prst="round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</a:rPr>
              <a:t>  12.   Узнай героя</a:t>
            </a:r>
            <a:endParaRPr lang="ru-RU" sz="2000" b="1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71472" y="428604"/>
            <a:ext cx="177965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</a:rPr>
              <a:t>ВОПРОС:</a:t>
            </a:r>
            <a:endParaRPr lang="ru-RU" sz="3200" b="1" dirty="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71472" y="1071546"/>
            <a:ext cx="807249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/>
              <a:t>ЭТОГО ГЕРОЯ СКАЗОК ЛЕГКО УЗНАТЬ ПО КРАСНЫМ САПОГАМ И ШЛЯПЕ С ПЕРОМ. </a:t>
            </a:r>
          </a:p>
          <a:p>
            <a:r>
              <a:rPr lang="ru-RU" sz="3200" b="1" dirty="0" smtClean="0"/>
              <a:t>А БОЛЬШЕ НА НЁМ НИЧЕГО И НЕ БЫЛО. </a:t>
            </a:r>
            <a:endParaRPr lang="ru-RU" sz="32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285720" y="5282999"/>
            <a:ext cx="15264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chemeClr val="accent3">
                    <a:lumMod val="50000"/>
                  </a:schemeClr>
                </a:solidFill>
              </a:rPr>
              <a:t>ОТВЕТ:</a:t>
            </a:r>
            <a:endParaRPr lang="ru-RU" sz="36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85720" y="5916059"/>
            <a:ext cx="25268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</a:rPr>
              <a:t>Кот в сапогах</a:t>
            </a:r>
            <a:endParaRPr lang="ru-RU" sz="3200" b="1" dirty="0">
              <a:solidFill>
                <a:srgbClr val="C00000"/>
              </a:solidFill>
            </a:endParaRPr>
          </a:p>
        </p:txBody>
      </p:sp>
      <p:pic>
        <p:nvPicPr>
          <p:cNvPr id="9" name="Рисунок 8" descr="output_1450x816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0298" y="2714620"/>
            <a:ext cx="5357850" cy="30151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Управляющая кнопка: домой 2">
            <a:hlinkClick r:id="rId2" action="ppaction://hlinksldjump" highlightClick="1"/>
          </p:cNvPr>
          <p:cNvSpPr/>
          <p:nvPr/>
        </p:nvSpPr>
        <p:spPr>
          <a:xfrm>
            <a:off x="8072462" y="6072206"/>
            <a:ext cx="714380" cy="642918"/>
          </a:xfrm>
          <a:prstGeom prst="actionButtonHom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5857884" y="142852"/>
            <a:ext cx="3143272" cy="714380"/>
          </a:xfrm>
          <a:prstGeom prst="round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</a:rPr>
              <a:t>  13.    </a:t>
            </a:r>
            <a:r>
              <a:rPr lang="ru-RU" sz="2000" b="1" dirty="0" smtClean="0">
                <a:solidFill>
                  <a:schemeClr val="tx1"/>
                </a:solidFill>
              </a:rPr>
              <a:t>Сказки о животных</a:t>
            </a:r>
            <a:endParaRPr lang="ru-RU" sz="2000" b="1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28596" y="285728"/>
            <a:ext cx="20361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rgbClr val="002060"/>
                </a:solidFill>
              </a:rPr>
              <a:t>ВОПРОС: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357158" y="912572"/>
            <a:ext cx="4071966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/>
              <a:t>Несмотря на свои вредные привычки</a:t>
            </a:r>
          </a:p>
          <a:p>
            <a:r>
              <a:rPr lang="ru-RU" sz="3200" b="1" dirty="0" smtClean="0"/>
              <a:t>похищать молодых девушек и чинить всякие беспорядки, </a:t>
            </a:r>
          </a:p>
          <a:p>
            <a:r>
              <a:rPr lang="ru-RU" sz="3200" b="1" dirty="0" smtClean="0"/>
              <a:t>иногда он помогал Добрыне Никитичу и даже мог охотно поработать службой доставки</a:t>
            </a:r>
            <a:endParaRPr lang="ru-RU" sz="32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357158" y="5929330"/>
            <a:ext cx="15841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chemeClr val="accent3">
                    <a:lumMod val="50000"/>
                  </a:schemeClr>
                </a:solidFill>
              </a:rPr>
              <a:t>ОТВЕТ: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2143108" y="5925941"/>
            <a:ext cx="31177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rgbClr val="C00000"/>
                </a:solidFill>
              </a:rPr>
              <a:t>Змей Горыныч</a:t>
            </a:r>
            <a:endParaRPr lang="ru-RU" sz="3600" b="1" dirty="0">
              <a:solidFill>
                <a:srgbClr val="C00000"/>
              </a:solidFill>
            </a:endParaRPr>
          </a:p>
        </p:txBody>
      </p:sp>
      <p:pic>
        <p:nvPicPr>
          <p:cNvPr id="9" name="Рисунок 8" descr="image_862406161540554066180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3253" y="1142984"/>
            <a:ext cx="5190747" cy="35004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Управляющая кнопка: домой 2">
            <a:hlinkClick r:id="rId2" action="ppaction://hlinksldjump" highlightClick="1"/>
          </p:cNvPr>
          <p:cNvSpPr/>
          <p:nvPr/>
        </p:nvSpPr>
        <p:spPr>
          <a:xfrm>
            <a:off x="8072462" y="6072206"/>
            <a:ext cx="714380" cy="642918"/>
          </a:xfrm>
          <a:prstGeom prst="actionButtonHom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6215074" y="214290"/>
            <a:ext cx="2643206" cy="714380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   </a:t>
            </a:r>
            <a:r>
              <a:rPr lang="ru-RU" sz="2000" b="1" dirty="0" smtClean="0">
                <a:solidFill>
                  <a:schemeClr val="tx1"/>
                </a:solidFill>
              </a:rPr>
              <a:t>14.   </a:t>
            </a:r>
            <a:r>
              <a:rPr lang="ru-RU" sz="2000" b="1" dirty="0" smtClean="0">
                <a:solidFill>
                  <a:schemeClr val="tx1"/>
                </a:solidFill>
              </a:rPr>
              <a:t>Русские сказки </a:t>
            </a:r>
            <a:endParaRPr lang="ru-RU" sz="2000" b="1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7158" y="357166"/>
            <a:ext cx="20361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rgbClr val="002060"/>
                </a:solidFill>
              </a:rPr>
              <a:t>ВОПРОС: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500034" y="928670"/>
            <a:ext cx="828680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/>
              <a:t>Если бы не его страсть к путешествиям по тёмным лесам, то сидел он бы себе дальше на окошке и загорал на солнышке.</a:t>
            </a:r>
            <a:endParaRPr lang="ru-RU" sz="32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571472" y="5857892"/>
            <a:ext cx="15264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chemeClr val="accent3">
                    <a:lumMod val="50000"/>
                  </a:schemeClr>
                </a:solidFill>
              </a:rPr>
              <a:t>ОТВЕТ:</a:t>
            </a:r>
            <a:endParaRPr lang="ru-RU" sz="36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85984" y="5786454"/>
            <a:ext cx="226857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>
                <a:solidFill>
                  <a:srgbClr val="C00000"/>
                </a:solidFill>
              </a:rPr>
              <a:t>Колобок</a:t>
            </a:r>
            <a:endParaRPr lang="ru-RU" sz="4400" b="1" dirty="0">
              <a:solidFill>
                <a:srgbClr val="C00000"/>
              </a:solidFill>
            </a:endParaRPr>
          </a:p>
        </p:txBody>
      </p:sp>
      <p:pic>
        <p:nvPicPr>
          <p:cNvPr id="9" name="Рисунок 8" descr="s1200 (5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1604" y="2500306"/>
            <a:ext cx="5786446" cy="32548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Управляющая кнопка: домой 2">
            <a:hlinkClick r:id="rId2" action="ppaction://hlinksldjump" highlightClick="1"/>
          </p:cNvPr>
          <p:cNvSpPr/>
          <p:nvPr/>
        </p:nvSpPr>
        <p:spPr>
          <a:xfrm>
            <a:off x="8072462" y="6072206"/>
            <a:ext cx="714380" cy="642918"/>
          </a:xfrm>
          <a:prstGeom prst="actionButtonHome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5429256" y="285728"/>
            <a:ext cx="3429024" cy="642942"/>
          </a:xfrm>
          <a:prstGeom prst="roundRect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</a:rPr>
              <a:t>15.   </a:t>
            </a:r>
            <a:r>
              <a:rPr lang="ru-RU" sz="2000" b="1" dirty="0" smtClean="0">
                <a:solidFill>
                  <a:schemeClr val="tx1"/>
                </a:solidFill>
              </a:rPr>
              <a:t>Волшебные предметы</a:t>
            </a:r>
            <a:endParaRPr lang="ru-RU" sz="2000" b="1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7158" y="357166"/>
            <a:ext cx="19784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rgbClr val="002060"/>
                </a:solidFill>
              </a:rPr>
              <a:t>ВОПРОС:</a:t>
            </a:r>
            <a:endParaRPr lang="ru-RU" sz="3600" b="1" dirty="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7158" y="857232"/>
            <a:ext cx="835824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</a:rPr>
              <a:t>Владелец этого предмета может легко ездить в маршрутке без билета, уходить незамеченным со скучного урока и лучше всех играть в прятки. </a:t>
            </a:r>
            <a:endParaRPr lang="ru-RU" sz="32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571472" y="5997379"/>
            <a:ext cx="16418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chemeClr val="accent3">
                    <a:lumMod val="50000"/>
                  </a:schemeClr>
                </a:solidFill>
              </a:rPr>
              <a:t>ОТВЕТ: </a:t>
            </a:r>
            <a:endParaRPr lang="ru-RU" sz="36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71802" y="5929330"/>
            <a:ext cx="40046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/>
              <a:t>ШАПКА-НЕВИДИМКА</a:t>
            </a:r>
            <a:endParaRPr lang="ru-RU" sz="3200" b="1" dirty="0"/>
          </a:p>
        </p:txBody>
      </p:sp>
      <p:pic>
        <p:nvPicPr>
          <p:cNvPr id="9" name="Рисунок 8" descr="0349296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3372" y="3000372"/>
            <a:ext cx="4214822" cy="2816906"/>
          </a:xfrm>
          <a:prstGeom prst="rect">
            <a:avLst/>
          </a:prstGeom>
        </p:spPr>
      </p:pic>
      <p:pic>
        <p:nvPicPr>
          <p:cNvPr id="11" name="Рисунок 10" descr="hat-of-invisibility.gif"/>
          <p:cNvPicPr>
            <a:picLocks noChangeAspect="1"/>
          </p:cNvPicPr>
          <p:nvPr/>
        </p:nvPicPr>
        <p:blipFill>
          <a:blip r:embed="rId4"/>
          <a:srcRect l="21071" r="18928"/>
          <a:stretch>
            <a:fillRect/>
          </a:stretch>
        </p:blipFill>
        <p:spPr>
          <a:xfrm>
            <a:off x="428596" y="3000372"/>
            <a:ext cx="3286116" cy="27384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Управляющая кнопка: домой 2">
            <a:hlinkClick r:id="rId2" action="ppaction://hlinksldjump" highlightClick="1"/>
          </p:cNvPr>
          <p:cNvSpPr/>
          <p:nvPr/>
        </p:nvSpPr>
        <p:spPr>
          <a:xfrm>
            <a:off x="8072462" y="6072206"/>
            <a:ext cx="714380" cy="642918"/>
          </a:xfrm>
          <a:prstGeom prst="actionButtonHom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5500694" y="142852"/>
            <a:ext cx="3429024" cy="714380"/>
          </a:xfrm>
          <a:prstGeom prst="round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  </a:t>
            </a:r>
            <a:r>
              <a:rPr lang="ru-RU" sz="2000" b="1" dirty="0" smtClean="0">
                <a:solidFill>
                  <a:schemeClr val="tx1"/>
                </a:solidFill>
              </a:rPr>
              <a:t>16.   Узнай героя</a:t>
            </a:r>
            <a:endParaRPr lang="ru-RU" sz="2000" b="1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00034" y="357166"/>
            <a:ext cx="20361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rgbClr val="002060"/>
                </a:solidFill>
              </a:rPr>
              <a:t>ВОПРОС: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500034" y="1142984"/>
            <a:ext cx="81439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/>
              <a:t>Угадайте героя по его вещам</a:t>
            </a:r>
            <a:endParaRPr lang="ru-RU" sz="28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571472" y="5929330"/>
            <a:ext cx="15264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chemeClr val="accent3">
                    <a:lumMod val="50000"/>
                  </a:schemeClr>
                </a:solidFill>
              </a:rPr>
              <a:t>ОТВЕТ:</a:t>
            </a:r>
            <a:endParaRPr lang="ru-RU" sz="36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143108" y="5929330"/>
            <a:ext cx="17089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</a:rPr>
              <a:t>Баба Яга</a:t>
            </a:r>
            <a:endParaRPr lang="ru-RU" sz="3200" b="1" dirty="0">
              <a:solidFill>
                <a:srgbClr val="C00000"/>
              </a:solidFill>
            </a:endParaRPr>
          </a:p>
        </p:txBody>
      </p:sp>
      <p:pic>
        <p:nvPicPr>
          <p:cNvPr id="11" name="Рисунок 10" descr="13578b13f00364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596" y="2071678"/>
            <a:ext cx="2977445" cy="3000348"/>
          </a:xfrm>
          <a:prstGeom prst="rect">
            <a:avLst/>
          </a:prstGeom>
        </p:spPr>
      </p:pic>
      <p:pic>
        <p:nvPicPr>
          <p:cNvPr id="12" name="Рисунок 11" descr="broom_PNG48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00430" y="2143116"/>
            <a:ext cx="2357454" cy="2834588"/>
          </a:xfrm>
          <a:prstGeom prst="rect">
            <a:avLst/>
          </a:prstGeom>
        </p:spPr>
      </p:pic>
      <p:pic>
        <p:nvPicPr>
          <p:cNvPr id="13" name="Рисунок 12" descr="image1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29322" y="2071678"/>
            <a:ext cx="2967329" cy="29603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3571868" y="714356"/>
            <a:ext cx="785818" cy="571504"/>
          </a:xfrm>
          <a:prstGeom prst="round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3571868" y="1857364"/>
            <a:ext cx="785818" cy="571504"/>
          </a:xfrm>
          <a:prstGeom prst="roundRect">
            <a:avLst/>
          </a:prstGeom>
          <a:solidFill>
            <a:srgbClr val="0070C0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3571868" y="3143248"/>
            <a:ext cx="785818" cy="571504"/>
          </a:xfrm>
          <a:prstGeom prst="roundRect">
            <a:avLst/>
          </a:prstGeom>
          <a:solidFill>
            <a:srgbClr val="FFFF00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3571868" y="4286256"/>
            <a:ext cx="785818" cy="571504"/>
          </a:xfrm>
          <a:prstGeom prst="roundRect">
            <a:avLst/>
          </a:prstGeom>
          <a:solidFill>
            <a:srgbClr val="FF0000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571868" y="5429264"/>
            <a:ext cx="785818" cy="571504"/>
          </a:xfrm>
          <a:prstGeom prst="roundRect">
            <a:avLst/>
          </a:prstGeom>
          <a:solidFill>
            <a:srgbClr val="00B050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4429124" y="5357826"/>
            <a:ext cx="40809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/>
              <a:t>«Сказки о животных»</a:t>
            </a:r>
            <a:endParaRPr lang="ru-RU" sz="32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4429124" y="4214818"/>
            <a:ext cx="30522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/>
              <a:t>«Узнай героя»</a:t>
            </a:r>
            <a:endParaRPr lang="ru-RU" sz="32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4429124" y="3071810"/>
            <a:ext cx="37603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/>
              <a:t>«Авторские сказки»</a:t>
            </a:r>
            <a:endParaRPr lang="ru-RU" sz="32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4429124" y="642918"/>
            <a:ext cx="33820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/>
              <a:t>«Русские сказки» </a:t>
            </a:r>
            <a:endParaRPr lang="ru-RU" sz="32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4429124" y="1844093"/>
            <a:ext cx="46303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/>
              <a:t>«Волшебные предметы»</a:t>
            </a:r>
            <a:endParaRPr lang="ru-RU" sz="32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285720" y="2643182"/>
            <a:ext cx="280557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cap="all" dirty="0" smtClean="0">
                <a:solidFill>
                  <a:schemeClr val="accent3">
                    <a:lumMod val="50000"/>
                  </a:schemeClr>
                </a:solidFill>
                <a:cs typeface="Aharoni" pitchFamily="2" charset="-79"/>
              </a:rPr>
              <a:t>Темы </a:t>
            </a:r>
          </a:p>
          <a:p>
            <a:r>
              <a:rPr lang="ru-RU" sz="4000" b="1" cap="all" dirty="0" smtClean="0">
                <a:solidFill>
                  <a:schemeClr val="accent3">
                    <a:lumMod val="50000"/>
                  </a:schemeClr>
                </a:solidFill>
                <a:cs typeface="Aharoni" pitchFamily="2" charset="-79"/>
              </a:rPr>
              <a:t>вопросов:</a:t>
            </a:r>
            <a:endParaRPr lang="ru-RU" sz="4000" b="1" cap="all" dirty="0">
              <a:solidFill>
                <a:schemeClr val="accent3">
                  <a:lumMod val="50000"/>
                </a:schemeClr>
              </a:solidFill>
              <a:cs typeface="Aharoni" pitchFamily="2" charset="-79"/>
            </a:endParaRPr>
          </a:p>
        </p:txBody>
      </p:sp>
      <p:pic>
        <p:nvPicPr>
          <p:cNvPr id="13" name="Рисунок 12" descr="s1200.jpg"/>
          <p:cNvPicPr>
            <a:picLocks noChangeAspect="1"/>
          </p:cNvPicPr>
          <p:nvPr/>
        </p:nvPicPr>
        <p:blipFill>
          <a:blip r:embed="rId2"/>
          <a:srcRect l="13125" r="8124"/>
          <a:stretch>
            <a:fillRect/>
          </a:stretch>
        </p:blipFill>
        <p:spPr>
          <a:xfrm>
            <a:off x="285720" y="4143380"/>
            <a:ext cx="3000396" cy="2143122"/>
          </a:xfrm>
          <a:prstGeom prst="rect">
            <a:avLst/>
          </a:prstGeom>
        </p:spPr>
      </p:pic>
      <p:pic>
        <p:nvPicPr>
          <p:cNvPr id="14" name="Рисунок 13" descr="РУССКИЕ СКАЗКИ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20" y="285728"/>
            <a:ext cx="3002648" cy="21431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Управляющая кнопка: домой 2">
            <a:hlinkClick r:id="rId2" action="ppaction://hlinksldjump" highlightClick="1"/>
          </p:cNvPr>
          <p:cNvSpPr/>
          <p:nvPr/>
        </p:nvSpPr>
        <p:spPr>
          <a:xfrm>
            <a:off x="8072462" y="6072206"/>
            <a:ext cx="714380" cy="642918"/>
          </a:xfrm>
          <a:prstGeom prst="actionButtonHom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5286380" y="214290"/>
            <a:ext cx="3571900" cy="785818"/>
          </a:xfrm>
          <a:prstGeom prst="round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   </a:t>
            </a:r>
            <a:r>
              <a:rPr lang="ru-RU" sz="2000" b="1" dirty="0" smtClean="0">
                <a:solidFill>
                  <a:schemeClr val="tx1"/>
                </a:solidFill>
              </a:rPr>
              <a:t>17.   </a:t>
            </a:r>
            <a:r>
              <a:rPr lang="ru-RU" sz="2000" b="1" dirty="0" smtClean="0">
                <a:solidFill>
                  <a:schemeClr val="tx1"/>
                </a:solidFill>
              </a:rPr>
              <a:t>Сказки о животных</a:t>
            </a:r>
            <a:endParaRPr lang="ru-RU" sz="2000" b="1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71472" y="500042"/>
            <a:ext cx="19784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rgbClr val="002060"/>
                </a:solidFill>
              </a:rPr>
              <a:t>ВОПРОС:</a:t>
            </a:r>
            <a:endParaRPr lang="ru-RU" sz="3600" b="1" dirty="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71472" y="1000108"/>
            <a:ext cx="835824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chemeClr val="accent2">
                    <a:lumMod val="50000"/>
                  </a:schemeClr>
                </a:solidFill>
              </a:rPr>
              <a:t>В этой сказке Петух – настоящий герой,</a:t>
            </a:r>
          </a:p>
          <a:p>
            <a:r>
              <a:rPr lang="ru-RU" sz="3600" b="1" dirty="0" smtClean="0">
                <a:solidFill>
                  <a:schemeClr val="accent2">
                    <a:lumMod val="50000"/>
                  </a:schemeClr>
                </a:solidFill>
              </a:rPr>
              <a:t>если бы не он, жить бы бедному зайчику на улице в лютый мороз. </a:t>
            </a:r>
            <a:endParaRPr lang="ru-RU" sz="36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71472" y="6068817"/>
            <a:ext cx="15264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chemeClr val="accent3">
                    <a:lumMod val="50000"/>
                  </a:schemeClr>
                </a:solidFill>
              </a:rPr>
              <a:t>ОТВЕТ:</a:t>
            </a:r>
            <a:endParaRPr lang="ru-RU" sz="36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85984" y="6058935"/>
            <a:ext cx="52149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</a:rPr>
              <a:t>ЗАЮШКИНА ИЗБУШКА</a:t>
            </a:r>
            <a:endParaRPr lang="ru-RU" sz="3200" dirty="0">
              <a:solidFill>
                <a:srgbClr val="C00000"/>
              </a:solidFill>
            </a:endParaRPr>
          </a:p>
        </p:txBody>
      </p:sp>
      <p:pic>
        <p:nvPicPr>
          <p:cNvPr id="9" name="Рисунок 8" descr="102181143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0264" y="2786058"/>
            <a:ext cx="4786314" cy="32227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Управляющая кнопка: домой 2">
            <a:hlinkClick r:id="rId2" action="ppaction://hlinksldjump" highlightClick="1"/>
          </p:cNvPr>
          <p:cNvSpPr/>
          <p:nvPr/>
        </p:nvSpPr>
        <p:spPr>
          <a:xfrm>
            <a:off x="8072462" y="6072206"/>
            <a:ext cx="714380" cy="642918"/>
          </a:xfrm>
          <a:prstGeom prst="actionButtonHom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5500694" y="285728"/>
            <a:ext cx="3357586" cy="785818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   </a:t>
            </a:r>
            <a:r>
              <a:rPr lang="ru-RU" sz="2000" b="1" dirty="0" smtClean="0">
                <a:solidFill>
                  <a:schemeClr val="tx1"/>
                </a:solidFill>
              </a:rPr>
              <a:t>18.   </a:t>
            </a:r>
            <a:r>
              <a:rPr lang="ru-RU" sz="2000" b="1" dirty="0" smtClean="0">
                <a:solidFill>
                  <a:schemeClr val="tx1"/>
                </a:solidFill>
              </a:rPr>
              <a:t>Русские сказки</a:t>
            </a:r>
            <a:endParaRPr lang="ru-RU" sz="2000" b="1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93309" y="357166"/>
            <a:ext cx="19784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rgbClr val="002060"/>
                </a:solidFill>
              </a:rPr>
              <a:t>ВОПРОС:</a:t>
            </a:r>
            <a:endParaRPr lang="ru-RU" sz="3600" b="1" dirty="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00034" y="1071546"/>
            <a:ext cx="81439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/>
              <a:t>Смысл этой сказки заключается в том, что никогда нельзя пускать в дом незнакомцев, как бы сладко они вам не пели.</a:t>
            </a:r>
            <a:endParaRPr lang="ru-RU" sz="32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642910" y="5786454"/>
            <a:ext cx="15264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chemeClr val="accent3">
                    <a:lumMod val="50000"/>
                  </a:schemeClr>
                </a:solidFill>
              </a:rPr>
              <a:t>ОТВЕТ:</a:t>
            </a:r>
            <a:endParaRPr lang="ru-RU" sz="36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14546" y="5857892"/>
            <a:ext cx="40447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</a:rPr>
              <a:t>Волк и семеро козлят</a:t>
            </a:r>
            <a:endParaRPr lang="ru-RU" sz="3200" b="1" dirty="0">
              <a:solidFill>
                <a:srgbClr val="C00000"/>
              </a:solidFill>
            </a:endParaRPr>
          </a:p>
        </p:txBody>
      </p:sp>
      <p:pic>
        <p:nvPicPr>
          <p:cNvPr id="10" name="Рисунок 9" descr="semero-kozlya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14546" y="2735978"/>
            <a:ext cx="4286280" cy="29790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Управляющая кнопка: домой 2">
            <a:hlinkClick r:id="rId2" action="ppaction://hlinksldjump" highlightClick="1"/>
          </p:cNvPr>
          <p:cNvSpPr/>
          <p:nvPr/>
        </p:nvSpPr>
        <p:spPr>
          <a:xfrm>
            <a:off x="8072462" y="6072206"/>
            <a:ext cx="714380" cy="642918"/>
          </a:xfrm>
          <a:prstGeom prst="actionButtonHome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5286380" y="357166"/>
            <a:ext cx="3429024" cy="714380"/>
          </a:xfrm>
          <a:prstGeom prst="roundRect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</a:rPr>
              <a:t>19.   </a:t>
            </a:r>
            <a:r>
              <a:rPr lang="ru-RU" sz="2000" b="1" dirty="0" smtClean="0">
                <a:solidFill>
                  <a:schemeClr val="tx1"/>
                </a:solidFill>
              </a:rPr>
              <a:t>Волшебные предметы</a:t>
            </a:r>
            <a:endParaRPr lang="ru-RU" sz="2000" b="1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93309" y="496653"/>
            <a:ext cx="19784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rgbClr val="002060"/>
                </a:solidFill>
              </a:rPr>
              <a:t>ВОПРОС:</a:t>
            </a:r>
            <a:endParaRPr lang="ru-RU" sz="3600" b="1" dirty="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71472" y="1071546"/>
            <a:ext cx="828680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Без него практически невозможно найти верную дорогу в сказочном мире. Хранится обычно у Бабы Яги или других сказочных рукодельниц. 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0034" y="5925941"/>
            <a:ext cx="15264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chemeClr val="accent3">
                    <a:lumMod val="50000"/>
                  </a:schemeClr>
                </a:solidFill>
              </a:rPr>
              <a:t>ОТВЕТ:</a:t>
            </a:r>
            <a:endParaRPr lang="ru-RU" sz="36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85984" y="5864386"/>
            <a:ext cx="51628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Волшебный клубок</a:t>
            </a:r>
            <a:endParaRPr lang="ru-RU" sz="40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Рисунок 8" descr="image (1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5918" y="2928934"/>
            <a:ext cx="5072098" cy="28530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Управляющая кнопка: домой 2">
            <a:hlinkClick r:id="rId2" action="ppaction://hlinksldjump" highlightClick="1"/>
          </p:cNvPr>
          <p:cNvSpPr/>
          <p:nvPr/>
        </p:nvSpPr>
        <p:spPr>
          <a:xfrm>
            <a:off x="8072462" y="6072206"/>
            <a:ext cx="714380" cy="642918"/>
          </a:xfrm>
          <a:prstGeom prst="actionButtonHom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5000628" y="285728"/>
            <a:ext cx="3857652" cy="785818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</a:rPr>
              <a:t> 20.   </a:t>
            </a:r>
            <a:r>
              <a:rPr lang="ru-RU" sz="2000" b="1" dirty="0" smtClean="0">
                <a:solidFill>
                  <a:schemeClr val="tx1"/>
                </a:solidFill>
              </a:rPr>
              <a:t>Авторски</a:t>
            </a:r>
            <a:r>
              <a:rPr lang="ru-RU" sz="2000" b="1" dirty="0" smtClean="0">
                <a:solidFill>
                  <a:schemeClr val="tx1"/>
                </a:solidFill>
              </a:rPr>
              <a:t>е сказки</a:t>
            </a:r>
            <a:endParaRPr lang="ru-RU" sz="2000" b="1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7158" y="500042"/>
            <a:ext cx="19784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rgbClr val="002060"/>
                </a:solidFill>
              </a:rPr>
              <a:t>ВОПРОС:</a:t>
            </a:r>
            <a:endParaRPr lang="ru-RU" sz="3600" b="1" dirty="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7158" y="1285860"/>
            <a:ext cx="551625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000" b="1" dirty="0" smtClean="0">
                <a:latin typeface="Times New Roman" pitchFamily="18" charset="0"/>
                <a:cs typeface="Times New Roman" pitchFamily="18" charset="0"/>
              </a:rPr>
              <a:t>Угадайте сказку. Кто её автор?</a:t>
            </a:r>
            <a:endParaRPr lang="ru-RU" sz="30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30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7158" y="5857892"/>
            <a:ext cx="15264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chemeClr val="accent3">
                    <a:lumMod val="50000"/>
                  </a:schemeClr>
                </a:solidFill>
              </a:rPr>
              <a:t>ОТВЕТ:</a:t>
            </a:r>
            <a:endParaRPr lang="ru-RU" sz="36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857356" y="5741275"/>
            <a:ext cx="609263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solidFill>
                  <a:srgbClr val="C00000"/>
                </a:solidFill>
              </a:rPr>
              <a:t> </a:t>
            </a:r>
            <a:r>
              <a:rPr lang="ru-RU" sz="4800" b="1" dirty="0" smtClean="0">
                <a:solidFill>
                  <a:srgbClr val="C00000"/>
                </a:solidFill>
              </a:rPr>
              <a:t>«Золушка». Ш. Перро</a:t>
            </a:r>
            <a:endParaRPr lang="ru-RU" sz="4800" b="1" dirty="0">
              <a:solidFill>
                <a:srgbClr val="C00000"/>
              </a:solidFill>
            </a:endParaRPr>
          </a:p>
        </p:txBody>
      </p:sp>
      <p:pic>
        <p:nvPicPr>
          <p:cNvPr id="9" name="Рисунок 8" descr="3d-golovolomka-tufelka-foto-bm-90116.jpg"/>
          <p:cNvPicPr>
            <a:picLocks noChangeAspect="1"/>
          </p:cNvPicPr>
          <p:nvPr/>
        </p:nvPicPr>
        <p:blipFill>
          <a:blip r:embed="rId3" cstate="print"/>
          <a:srcRect l="7692" t="7692" r="7691" b="11537"/>
          <a:stretch>
            <a:fillRect/>
          </a:stretch>
        </p:blipFill>
        <p:spPr>
          <a:xfrm>
            <a:off x="921858" y="2000240"/>
            <a:ext cx="1721316" cy="1643074"/>
          </a:xfrm>
          <a:prstGeom prst="rect">
            <a:avLst/>
          </a:prstGeom>
        </p:spPr>
      </p:pic>
      <p:pic>
        <p:nvPicPr>
          <p:cNvPr id="11" name="Рисунок 10" descr="1120872_1419264349915_265_190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7251" y="1928802"/>
            <a:ext cx="2590567" cy="1857388"/>
          </a:xfrm>
          <a:prstGeom prst="rect">
            <a:avLst/>
          </a:prstGeom>
        </p:spPr>
      </p:pic>
      <p:pic>
        <p:nvPicPr>
          <p:cNvPr id="12" name="Рисунок 11" descr="kalorii-tykva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500309" y="2000240"/>
            <a:ext cx="2286401" cy="1714512"/>
          </a:xfrm>
          <a:prstGeom prst="rect">
            <a:avLst/>
          </a:prstGeom>
        </p:spPr>
      </p:pic>
      <p:pic>
        <p:nvPicPr>
          <p:cNvPr id="13" name="Рисунок 12" descr="filef3c16ee8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42934" y="3643314"/>
            <a:ext cx="2143116" cy="2143116"/>
          </a:xfrm>
          <a:prstGeom prst="rect">
            <a:avLst/>
          </a:prstGeom>
        </p:spPr>
      </p:pic>
      <p:pic>
        <p:nvPicPr>
          <p:cNvPr id="14" name="Рисунок 13" descr="3118770_935xp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28926" y="3857628"/>
            <a:ext cx="2643206" cy="1867116"/>
          </a:xfrm>
          <a:prstGeom prst="rect">
            <a:avLst/>
          </a:prstGeom>
        </p:spPr>
      </p:pic>
      <p:pic>
        <p:nvPicPr>
          <p:cNvPr id="15" name="Рисунок 14" descr="13430.970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000760" y="3786166"/>
            <a:ext cx="1785950" cy="17859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Управляющая кнопка: домой 2">
            <a:hlinkClick r:id="rId2" action="ppaction://hlinksldjump" highlightClick="1"/>
          </p:cNvPr>
          <p:cNvSpPr/>
          <p:nvPr/>
        </p:nvSpPr>
        <p:spPr>
          <a:xfrm>
            <a:off x="8001024" y="6000768"/>
            <a:ext cx="714380" cy="642918"/>
          </a:xfrm>
          <a:prstGeom prst="actionButtonHom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5000628" y="214290"/>
            <a:ext cx="3929090" cy="642942"/>
          </a:xfrm>
          <a:prstGeom prst="round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  </a:t>
            </a:r>
            <a:r>
              <a:rPr lang="ru-RU" sz="2000" b="1" dirty="0" smtClean="0">
                <a:solidFill>
                  <a:schemeClr val="tx1"/>
                </a:solidFill>
              </a:rPr>
              <a:t>21.    </a:t>
            </a:r>
            <a:r>
              <a:rPr lang="ru-RU" sz="2000" b="1" dirty="0" smtClean="0">
                <a:solidFill>
                  <a:schemeClr val="tx1"/>
                </a:solidFill>
              </a:rPr>
              <a:t>Сказки о животных</a:t>
            </a:r>
            <a:endParaRPr lang="ru-RU" sz="2000" b="1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42910" y="428604"/>
            <a:ext cx="19784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rgbClr val="002060"/>
                </a:solidFill>
              </a:rPr>
              <a:t>ВОПРОС:</a:t>
            </a:r>
            <a:endParaRPr lang="ru-RU" sz="3600" b="1" dirty="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42911" y="1071546"/>
            <a:ext cx="828680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/>
              <a:t>Эта птица довольно часто встречается </a:t>
            </a:r>
            <a:r>
              <a:rPr lang="ru-RU" sz="3200" b="1" dirty="0" smtClean="0"/>
              <a:t>в русских сказках. Иногда становится жертвой обмана лисы, а иногда проявляет себя как персонаж гордый и обидчивый.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215074" y="3929066"/>
            <a:ext cx="15264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chemeClr val="accent3">
                    <a:lumMod val="50000"/>
                  </a:schemeClr>
                </a:solidFill>
              </a:rPr>
              <a:t>ОТВЕТ:</a:t>
            </a:r>
            <a:endParaRPr lang="ru-RU" sz="36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286512" y="4643446"/>
            <a:ext cx="21258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rgbClr val="C00000"/>
                </a:solidFill>
              </a:rPr>
              <a:t>ЖУРАВЛЬ</a:t>
            </a:r>
            <a:endParaRPr lang="ru-RU" sz="3600" dirty="0">
              <a:solidFill>
                <a:srgbClr val="C00000"/>
              </a:solidFill>
            </a:endParaRPr>
          </a:p>
        </p:txBody>
      </p:sp>
      <p:pic>
        <p:nvPicPr>
          <p:cNvPr id="10" name="Рисунок 9" descr="s1200 (6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348" y="3143248"/>
            <a:ext cx="5214974" cy="33992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Управляющая кнопка: домой 2">
            <a:hlinkClick r:id="rId2" action="ppaction://hlinksldjump" highlightClick="1"/>
          </p:cNvPr>
          <p:cNvSpPr/>
          <p:nvPr/>
        </p:nvSpPr>
        <p:spPr>
          <a:xfrm>
            <a:off x="8072462" y="6072206"/>
            <a:ext cx="714380" cy="642918"/>
          </a:xfrm>
          <a:prstGeom prst="actionButtonHom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6072198" y="285728"/>
            <a:ext cx="2643206" cy="714380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   </a:t>
            </a:r>
            <a:r>
              <a:rPr lang="ru-RU" sz="2000" b="1" dirty="0" smtClean="0">
                <a:solidFill>
                  <a:schemeClr val="tx1"/>
                </a:solidFill>
              </a:rPr>
              <a:t>22.   </a:t>
            </a:r>
            <a:r>
              <a:rPr lang="ru-RU" sz="2000" b="1" dirty="0" smtClean="0">
                <a:solidFill>
                  <a:schemeClr val="tx1"/>
                </a:solidFill>
              </a:rPr>
              <a:t>Русские сказки </a:t>
            </a:r>
            <a:endParaRPr lang="ru-RU" sz="2000" b="1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71472" y="571480"/>
            <a:ext cx="19784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rgbClr val="002060"/>
                </a:solidFill>
              </a:rPr>
              <a:t>ВОПРОС:</a:t>
            </a:r>
            <a:endParaRPr lang="ru-RU" sz="3600" b="1" dirty="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00034" y="1285860"/>
            <a:ext cx="60007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/>
              <a:t>Угадайте сказку:</a:t>
            </a:r>
            <a:endParaRPr lang="ru-RU" sz="32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714348" y="5857892"/>
            <a:ext cx="15264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chemeClr val="accent3">
                    <a:lumMod val="50000"/>
                  </a:schemeClr>
                </a:solidFill>
              </a:rPr>
              <a:t>ОТВЕТ:</a:t>
            </a:r>
            <a:endParaRPr lang="ru-RU" sz="36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85984" y="5929330"/>
            <a:ext cx="20078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</a:rPr>
              <a:t>МОРОЗКО</a:t>
            </a:r>
            <a:endParaRPr lang="ru-RU" sz="3200" b="1" dirty="0">
              <a:solidFill>
                <a:srgbClr val="C00000"/>
              </a:solidFill>
            </a:endParaRPr>
          </a:p>
        </p:txBody>
      </p:sp>
      <p:pic>
        <p:nvPicPr>
          <p:cNvPr id="11" name="Рисунок 10" descr="Morozko_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0430" y="2071678"/>
            <a:ext cx="2286016" cy="3328439"/>
          </a:xfrm>
          <a:prstGeom prst="rect">
            <a:avLst/>
          </a:prstGeom>
        </p:spPr>
      </p:pic>
      <p:pic>
        <p:nvPicPr>
          <p:cNvPr id="12" name="Рисунок 11" descr="treasure_chest_PNG60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857884" y="2214554"/>
            <a:ext cx="3180544" cy="3071834"/>
          </a:xfrm>
          <a:prstGeom prst="rect">
            <a:avLst/>
          </a:prstGeom>
        </p:spPr>
      </p:pic>
      <p:pic>
        <p:nvPicPr>
          <p:cNvPr id="13" name="Рисунок 12" descr="preview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4282" y="2071678"/>
            <a:ext cx="3076538" cy="33575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Управляющая кнопка: домой 2">
            <a:hlinkClick r:id="rId2" action="ppaction://hlinksldjump" highlightClick="1"/>
          </p:cNvPr>
          <p:cNvSpPr/>
          <p:nvPr/>
        </p:nvSpPr>
        <p:spPr>
          <a:xfrm>
            <a:off x="8072462" y="6072206"/>
            <a:ext cx="714380" cy="642918"/>
          </a:xfrm>
          <a:prstGeom prst="actionButtonHome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5429256" y="285728"/>
            <a:ext cx="3500462" cy="714380"/>
          </a:xfrm>
          <a:prstGeom prst="roundRect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</a:rPr>
              <a:t>23.   </a:t>
            </a:r>
            <a:r>
              <a:rPr lang="ru-RU" sz="2000" b="1" dirty="0" smtClean="0">
                <a:solidFill>
                  <a:schemeClr val="tx1"/>
                </a:solidFill>
              </a:rPr>
              <a:t>Волшебные предметы</a:t>
            </a:r>
            <a:endParaRPr lang="ru-RU" sz="2000" b="1" dirty="0">
              <a:solidFill>
                <a:schemeClr val="tx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00034" y="428604"/>
            <a:ext cx="197842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 smtClean="0">
                <a:solidFill>
                  <a:srgbClr val="002060"/>
                </a:solidFill>
              </a:rPr>
              <a:t>ВОПРОС:</a:t>
            </a:r>
            <a:endParaRPr lang="ru-RU" sz="3600" b="1" dirty="0">
              <a:solidFill>
                <a:srgbClr val="00206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8596" y="1214422"/>
            <a:ext cx="600076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/>
              <a:t>Именно этот предмет </a:t>
            </a:r>
          </a:p>
          <a:p>
            <a:r>
              <a:rPr lang="ru-RU" sz="3600" b="1" dirty="0" smtClean="0"/>
              <a:t>Иван-Царевич искал на дне моря для одной Заморской красавицы</a:t>
            </a:r>
            <a:endParaRPr lang="ru-RU" sz="3600" b="1" cap="all" dirty="0" smtClean="0"/>
          </a:p>
        </p:txBody>
      </p:sp>
      <p:sp>
        <p:nvSpPr>
          <p:cNvPr id="8" name="TextBox 7"/>
          <p:cNvSpPr txBox="1"/>
          <p:nvPr/>
        </p:nvSpPr>
        <p:spPr>
          <a:xfrm>
            <a:off x="642910" y="5143512"/>
            <a:ext cx="15264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chemeClr val="accent3">
                    <a:lumMod val="50000"/>
                  </a:schemeClr>
                </a:solidFill>
              </a:rPr>
              <a:t>ОТВЕТ:</a:t>
            </a:r>
            <a:endParaRPr lang="ru-RU" sz="36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42910" y="5786454"/>
            <a:ext cx="47227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</a:rPr>
              <a:t>ПЕРСТЕНЬ ЦАРЬ-ДЕВИЦЫ</a:t>
            </a:r>
            <a:endParaRPr lang="ru-RU" sz="3200" b="1" dirty="0">
              <a:solidFill>
                <a:srgbClr val="C00000"/>
              </a:solidFill>
            </a:endParaRPr>
          </a:p>
        </p:txBody>
      </p:sp>
      <p:pic>
        <p:nvPicPr>
          <p:cNvPr id="10" name="Рисунок 9" descr="1601292102257516589b981a109b213d28bfcf6dc451.jpeg"/>
          <p:cNvPicPr>
            <a:picLocks noChangeAspect="1"/>
          </p:cNvPicPr>
          <p:nvPr/>
        </p:nvPicPr>
        <p:blipFill>
          <a:blip r:embed="rId3"/>
          <a:srcRect l="22368" t="18975" r="26316" b="20323"/>
          <a:stretch>
            <a:fillRect/>
          </a:stretch>
        </p:blipFill>
        <p:spPr>
          <a:xfrm>
            <a:off x="4857752" y="2928934"/>
            <a:ext cx="3286148" cy="28437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Управляющая кнопка: домой 2">
            <a:hlinkClick r:id="rId2" action="ppaction://hlinksldjump" highlightClick="1"/>
          </p:cNvPr>
          <p:cNvSpPr/>
          <p:nvPr/>
        </p:nvSpPr>
        <p:spPr>
          <a:xfrm>
            <a:off x="8072462" y="6072206"/>
            <a:ext cx="714380" cy="642918"/>
          </a:xfrm>
          <a:prstGeom prst="actionButtonHom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5000628" y="142852"/>
            <a:ext cx="3929090" cy="714380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 </a:t>
            </a:r>
            <a:r>
              <a:rPr lang="ru-RU" sz="2000" b="1" dirty="0" smtClean="0">
                <a:solidFill>
                  <a:schemeClr val="tx1"/>
                </a:solidFill>
              </a:rPr>
              <a:t>24.   </a:t>
            </a:r>
            <a:r>
              <a:rPr lang="ru-RU" sz="2000" b="1" dirty="0" smtClean="0">
                <a:solidFill>
                  <a:schemeClr val="tx1"/>
                </a:solidFill>
              </a:rPr>
              <a:t>Авторские сказки</a:t>
            </a:r>
            <a:endParaRPr lang="ru-RU" sz="2000" b="1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28596" y="214290"/>
            <a:ext cx="19784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rgbClr val="002060"/>
                </a:solidFill>
              </a:rPr>
              <a:t>ВОПРОС:</a:t>
            </a:r>
            <a:endParaRPr lang="ru-RU" sz="3600" b="1" dirty="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8596" y="857232"/>
            <a:ext cx="850112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/>
              <a:t>В этой сказке злодей оказался героем, а родные сестры – злодейками. </a:t>
            </a:r>
          </a:p>
          <a:p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</a:rPr>
              <a:t>А ещё там идет речь о море, </a:t>
            </a:r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</a:rPr>
              <a:t>деньгах и вкусных угощениях. </a:t>
            </a:r>
            <a:endParaRPr lang="ru-RU" sz="32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0034" y="5857892"/>
            <a:ext cx="15264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chemeClr val="accent3">
                    <a:lumMod val="50000"/>
                  </a:schemeClr>
                </a:solidFill>
              </a:rPr>
              <a:t>ОТВЕТ:</a:t>
            </a:r>
            <a:endParaRPr lang="ru-RU" sz="36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428860" y="5709368"/>
            <a:ext cx="431278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</a:rPr>
              <a:t>«Аленький цветочек». </a:t>
            </a:r>
          </a:p>
          <a:p>
            <a:r>
              <a:rPr lang="ru-RU" sz="3200" b="1" dirty="0" smtClean="0">
                <a:solidFill>
                  <a:srgbClr val="C00000"/>
                </a:solidFill>
              </a:rPr>
              <a:t>С .Т. Аксаков</a:t>
            </a:r>
            <a:endParaRPr lang="ru-RU" sz="3200" b="1" dirty="0">
              <a:solidFill>
                <a:srgbClr val="C00000"/>
              </a:solidFill>
            </a:endParaRPr>
          </a:p>
        </p:txBody>
      </p:sp>
      <p:pic>
        <p:nvPicPr>
          <p:cNvPr id="9" name="Рисунок 8" descr="09ad2f911fe7e83e2aa5cd2a7e17497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857496"/>
            <a:ext cx="9144000" cy="29151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Управляющая кнопка: домой 2">
            <a:hlinkClick r:id="rId2" action="ppaction://hlinksldjump" highlightClick="1"/>
          </p:cNvPr>
          <p:cNvSpPr/>
          <p:nvPr/>
        </p:nvSpPr>
        <p:spPr>
          <a:xfrm>
            <a:off x="7929586" y="5857892"/>
            <a:ext cx="714380" cy="642918"/>
          </a:xfrm>
          <a:prstGeom prst="actionButtonHom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5429256" y="357166"/>
            <a:ext cx="3429024" cy="714380"/>
          </a:xfrm>
          <a:prstGeom prst="round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  </a:t>
            </a:r>
            <a:r>
              <a:rPr lang="ru-RU" sz="2000" b="1" dirty="0" smtClean="0">
                <a:solidFill>
                  <a:schemeClr val="tx1"/>
                </a:solidFill>
              </a:rPr>
              <a:t>25.   Узнай героя</a:t>
            </a:r>
            <a:endParaRPr lang="ru-RU" sz="2000" b="1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93309" y="496653"/>
            <a:ext cx="19784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rgbClr val="002060"/>
                </a:solidFill>
              </a:rPr>
              <a:t>ВОПРОС:</a:t>
            </a:r>
            <a:endParaRPr lang="ru-RU" sz="3600" b="1" dirty="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8596" y="1333577"/>
            <a:ext cx="542928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/>
              <a:t>Несмотря на то, что он имел огромный нос, а его спину украшал большой горб, сердце они имел большое </a:t>
            </a:r>
          </a:p>
          <a:p>
            <a:r>
              <a:rPr lang="ru-RU" sz="3200" b="1" dirty="0" smtClean="0"/>
              <a:t>и доброе. Благодаря ему </a:t>
            </a:r>
          </a:p>
          <a:p>
            <a:r>
              <a:rPr lang="ru-RU" sz="3200" b="1" dirty="0" smtClean="0"/>
              <a:t>в жизни этого героя всё устроилось самым лучшим образом. И жил он долго </a:t>
            </a:r>
          </a:p>
          <a:p>
            <a:r>
              <a:rPr lang="ru-RU" sz="3200" b="1" dirty="0" smtClean="0"/>
              <a:t>и счастливо. </a:t>
            </a:r>
            <a:endParaRPr lang="ru-RU" sz="32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571472" y="5854503"/>
            <a:ext cx="15264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chemeClr val="accent3">
                    <a:lumMod val="50000"/>
                  </a:schemeClr>
                </a:solidFill>
              </a:rPr>
              <a:t>ОТВЕТ:</a:t>
            </a:r>
            <a:endParaRPr lang="ru-RU" sz="36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143108" y="5916059"/>
            <a:ext cx="22250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</a:rPr>
              <a:t>Карлик Нос</a:t>
            </a:r>
            <a:endParaRPr lang="ru-RU" sz="3200" b="1" dirty="0">
              <a:solidFill>
                <a:srgbClr val="C00000"/>
              </a:solidFill>
            </a:endParaRPr>
          </a:p>
        </p:txBody>
      </p:sp>
      <p:pic>
        <p:nvPicPr>
          <p:cNvPr id="10" name="Рисунок 9" descr="karlik_nos_1.jpg"/>
          <p:cNvPicPr>
            <a:picLocks noChangeAspect="1"/>
          </p:cNvPicPr>
          <p:nvPr/>
        </p:nvPicPr>
        <p:blipFill>
          <a:blip r:embed="rId3"/>
          <a:srcRect l="23750" r="19062"/>
          <a:stretch>
            <a:fillRect/>
          </a:stretch>
        </p:blipFill>
        <p:spPr>
          <a:xfrm>
            <a:off x="5715008" y="1428736"/>
            <a:ext cx="3104881" cy="407194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Управляющая кнопка: домой 2">
            <a:hlinkClick r:id="rId2" action="ppaction://hlinksldjump" highlightClick="1"/>
          </p:cNvPr>
          <p:cNvSpPr/>
          <p:nvPr/>
        </p:nvSpPr>
        <p:spPr>
          <a:xfrm>
            <a:off x="8072462" y="6072206"/>
            <a:ext cx="714380" cy="642918"/>
          </a:xfrm>
          <a:prstGeom prst="actionButtonHom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6215074" y="285728"/>
            <a:ext cx="2571768" cy="714380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</a:rPr>
              <a:t>   26.   </a:t>
            </a:r>
            <a:r>
              <a:rPr lang="ru-RU" sz="2000" b="1" dirty="0" smtClean="0">
                <a:solidFill>
                  <a:schemeClr val="tx1"/>
                </a:solidFill>
              </a:rPr>
              <a:t>Русские сказки </a:t>
            </a:r>
            <a:endParaRPr lang="ru-RU" sz="2000" b="1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93309" y="214290"/>
            <a:ext cx="19784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rgbClr val="002060"/>
                </a:solidFill>
              </a:rPr>
              <a:t>ВОПРОС:</a:t>
            </a:r>
            <a:endParaRPr lang="ru-RU" sz="3600" b="1" dirty="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71472" y="1002084"/>
            <a:ext cx="807249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/>
              <a:t>В этой сказке речь идёт о зимней рыбалке,</a:t>
            </a:r>
          </a:p>
          <a:p>
            <a:r>
              <a:rPr lang="ru-RU" sz="3200" b="1" dirty="0" smtClean="0"/>
              <a:t>н</a:t>
            </a:r>
            <a:r>
              <a:rPr lang="ru-RU" sz="3200" b="1" dirty="0" smtClean="0"/>
              <a:t>а которой по неосторожности Волк даже потерял важную часть тела. </a:t>
            </a:r>
            <a:endParaRPr lang="ru-RU" sz="36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500034" y="6000768"/>
            <a:ext cx="15264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chemeClr val="accent3">
                    <a:lumMod val="50000"/>
                  </a:schemeClr>
                </a:solidFill>
              </a:rPr>
              <a:t>ОТВЕТ:</a:t>
            </a:r>
            <a:endParaRPr lang="ru-RU" sz="36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71736" y="6072206"/>
            <a:ext cx="50720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</a:rPr>
              <a:t>Битый небитого везёт</a:t>
            </a:r>
            <a:endParaRPr lang="ru-RU" sz="3200" b="1" dirty="0">
              <a:solidFill>
                <a:srgbClr val="C00000"/>
              </a:solidFill>
            </a:endParaRPr>
          </a:p>
        </p:txBody>
      </p:sp>
      <p:pic>
        <p:nvPicPr>
          <p:cNvPr id="9" name="Рисунок 8" descr="abef5a39204a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8728" y="2571744"/>
            <a:ext cx="6072230" cy="340822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TextBox 79"/>
          <p:cNvSpPr txBox="1"/>
          <p:nvPr/>
        </p:nvSpPr>
        <p:spPr>
          <a:xfrm>
            <a:off x="347421" y="600604"/>
            <a:ext cx="652679" cy="5685916"/>
          </a:xfrm>
          <a:prstGeom prst="rect">
            <a:avLst/>
          </a:prstGeom>
          <a:noFill/>
        </p:spPr>
        <p:txBody>
          <a:bodyPr vert="wordArtVert" wrap="none" rtlCol="0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ИГРОВОЕ ПОЛЕ</a:t>
            </a:r>
            <a:endParaRPr lang="ru-RU" sz="28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4" name="Скругленный прямоугольник 103">
            <a:hlinkClick r:id="rId2" action="ppaction://hlinksldjump">
              <a:snd r:embed="rId3" name="chimes.wav" builtIn="1"/>
            </a:hlinkClick>
          </p:cNvPr>
          <p:cNvSpPr/>
          <p:nvPr/>
        </p:nvSpPr>
        <p:spPr>
          <a:xfrm>
            <a:off x="1428728" y="214290"/>
            <a:ext cx="785818" cy="571504"/>
          </a:xfrm>
          <a:prstGeom prst="round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1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05" name="Скругленный прямоугольник 104">
            <a:hlinkClick r:id="rId4" action="ppaction://hlinksldjump">
              <a:snd r:embed="rId3" name="chimes.wav" builtIn="1"/>
            </a:hlinkClick>
          </p:cNvPr>
          <p:cNvSpPr/>
          <p:nvPr/>
        </p:nvSpPr>
        <p:spPr>
          <a:xfrm>
            <a:off x="2857488" y="214290"/>
            <a:ext cx="785818" cy="571504"/>
          </a:xfrm>
          <a:prstGeom prst="roundRect">
            <a:avLst/>
          </a:prstGeom>
          <a:solidFill>
            <a:srgbClr val="0070C0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2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06" name="Скругленный прямоугольник 105">
            <a:hlinkClick r:id="rId5" action="ppaction://hlinksldjump">
              <a:snd r:embed="rId3" name="chimes.wav" builtIn="1"/>
            </a:hlinkClick>
          </p:cNvPr>
          <p:cNvSpPr/>
          <p:nvPr/>
        </p:nvSpPr>
        <p:spPr>
          <a:xfrm>
            <a:off x="4286248" y="214290"/>
            <a:ext cx="785818" cy="571504"/>
          </a:xfrm>
          <a:prstGeom prst="roundRect">
            <a:avLst/>
          </a:prstGeom>
          <a:solidFill>
            <a:srgbClr val="FFFF00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3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07" name="Скругленный прямоугольник 106">
            <a:hlinkClick r:id="rId6" action="ppaction://hlinksldjump">
              <a:snd r:embed="rId3" name="chimes.wav" builtIn="1"/>
            </a:hlinkClick>
          </p:cNvPr>
          <p:cNvSpPr/>
          <p:nvPr/>
        </p:nvSpPr>
        <p:spPr>
          <a:xfrm>
            <a:off x="5715008" y="214290"/>
            <a:ext cx="785818" cy="571504"/>
          </a:xfrm>
          <a:prstGeom prst="roundRect">
            <a:avLst/>
          </a:prstGeom>
          <a:solidFill>
            <a:srgbClr val="C00000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4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08" name="Скругленный прямоугольник 107">
            <a:hlinkClick r:id="rId7" action="ppaction://hlinksldjump">
              <a:snd r:embed="rId3" name="chimes.wav" builtIn="1"/>
            </a:hlinkClick>
          </p:cNvPr>
          <p:cNvSpPr/>
          <p:nvPr/>
        </p:nvSpPr>
        <p:spPr>
          <a:xfrm>
            <a:off x="7143768" y="214290"/>
            <a:ext cx="785818" cy="571504"/>
          </a:xfrm>
          <a:prstGeom prst="roundRect">
            <a:avLst/>
          </a:prstGeom>
          <a:solidFill>
            <a:srgbClr val="00B050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5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09" name="Скругленный прямоугольник 108">
            <a:hlinkClick r:id="rId8" action="ppaction://hlinksldjump">
              <a:snd r:embed="rId3" name="chimes.wav" builtIn="1"/>
            </a:hlinkClick>
          </p:cNvPr>
          <p:cNvSpPr/>
          <p:nvPr/>
        </p:nvSpPr>
        <p:spPr>
          <a:xfrm>
            <a:off x="1428728" y="857232"/>
            <a:ext cx="785818" cy="571504"/>
          </a:xfrm>
          <a:prstGeom prst="roundRect">
            <a:avLst/>
          </a:prstGeom>
          <a:solidFill>
            <a:srgbClr val="0070C0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6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10" name="Скругленный прямоугольник 109">
            <a:hlinkClick r:id="rId9" action="ppaction://hlinksldjump">
              <a:snd r:embed="rId3" name="chimes.wav" builtIn="1"/>
            </a:hlinkClick>
          </p:cNvPr>
          <p:cNvSpPr/>
          <p:nvPr/>
        </p:nvSpPr>
        <p:spPr>
          <a:xfrm>
            <a:off x="2857488" y="857232"/>
            <a:ext cx="785818" cy="571504"/>
          </a:xfrm>
          <a:prstGeom prst="roundRect">
            <a:avLst/>
          </a:prstGeom>
          <a:solidFill>
            <a:srgbClr val="FFFF00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7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11" name="Скругленный прямоугольник 110">
            <a:hlinkClick r:id="rId10" action="ppaction://hlinksldjump">
              <a:snd r:embed="rId3" name="chimes.wav" builtIn="1"/>
            </a:hlinkClick>
          </p:cNvPr>
          <p:cNvSpPr/>
          <p:nvPr/>
        </p:nvSpPr>
        <p:spPr>
          <a:xfrm>
            <a:off x="4286248" y="857232"/>
            <a:ext cx="785818" cy="571504"/>
          </a:xfrm>
          <a:prstGeom prst="roundRect">
            <a:avLst/>
          </a:prstGeom>
          <a:solidFill>
            <a:srgbClr val="C00000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8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12" name="Скругленный прямоугольник 111">
            <a:hlinkClick r:id="rId11" action="ppaction://hlinksldjump">
              <a:snd r:embed="rId3" name="chimes.wav" builtIn="1"/>
            </a:hlinkClick>
          </p:cNvPr>
          <p:cNvSpPr/>
          <p:nvPr/>
        </p:nvSpPr>
        <p:spPr>
          <a:xfrm>
            <a:off x="5715008" y="857232"/>
            <a:ext cx="785818" cy="571504"/>
          </a:xfrm>
          <a:prstGeom prst="roundRect">
            <a:avLst/>
          </a:prstGeom>
          <a:solidFill>
            <a:srgbClr val="00B050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9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13" name="Скругленный прямоугольник 112">
            <a:hlinkClick r:id="rId12" action="ppaction://hlinksldjump">
              <a:snd r:embed="rId3" name="chimes.wav" builtIn="1"/>
            </a:hlinkClick>
          </p:cNvPr>
          <p:cNvSpPr/>
          <p:nvPr/>
        </p:nvSpPr>
        <p:spPr>
          <a:xfrm>
            <a:off x="7143768" y="857232"/>
            <a:ext cx="785818" cy="571504"/>
          </a:xfrm>
          <a:prstGeom prst="round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10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14" name="Скругленный прямоугольник 113">
            <a:hlinkClick r:id="rId13" action="ppaction://hlinksldjump">
              <a:snd r:embed="rId3" name="chimes.wav" builtIn="1"/>
            </a:hlinkClick>
          </p:cNvPr>
          <p:cNvSpPr/>
          <p:nvPr/>
        </p:nvSpPr>
        <p:spPr>
          <a:xfrm>
            <a:off x="1428728" y="1500174"/>
            <a:ext cx="785818" cy="571504"/>
          </a:xfrm>
          <a:prstGeom prst="roundRect">
            <a:avLst/>
          </a:prstGeom>
          <a:solidFill>
            <a:srgbClr val="FFFF00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11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15" name="Скругленный прямоугольник 114">
            <a:hlinkClick r:id="rId14" action="ppaction://hlinksldjump">
              <a:snd r:embed="rId3" name="chimes.wav" builtIn="1"/>
            </a:hlinkClick>
          </p:cNvPr>
          <p:cNvSpPr/>
          <p:nvPr/>
        </p:nvSpPr>
        <p:spPr>
          <a:xfrm>
            <a:off x="2857488" y="1500174"/>
            <a:ext cx="785818" cy="571504"/>
          </a:xfrm>
          <a:prstGeom prst="roundRect">
            <a:avLst/>
          </a:prstGeom>
          <a:solidFill>
            <a:srgbClr val="C00000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12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16" name="Скругленный прямоугольник 115">
            <a:hlinkClick r:id="rId15" action="ppaction://hlinksldjump">
              <a:snd r:embed="rId3" name="chimes.wav" builtIn="1"/>
            </a:hlinkClick>
          </p:cNvPr>
          <p:cNvSpPr/>
          <p:nvPr/>
        </p:nvSpPr>
        <p:spPr>
          <a:xfrm>
            <a:off x="4286248" y="1500174"/>
            <a:ext cx="785818" cy="571504"/>
          </a:xfrm>
          <a:prstGeom prst="roundRect">
            <a:avLst/>
          </a:prstGeom>
          <a:solidFill>
            <a:srgbClr val="00B050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13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17" name="Скругленный прямоугольник 116">
            <a:hlinkClick r:id="rId16" action="ppaction://hlinksldjump">
              <a:snd r:embed="rId3" name="chimes.wav" builtIn="1"/>
            </a:hlinkClick>
          </p:cNvPr>
          <p:cNvSpPr/>
          <p:nvPr/>
        </p:nvSpPr>
        <p:spPr>
          <a:xfrm>
            <a:off x="5715008" y="1500174"/>
            <a:ext cx="785818" cy="571504"/>
          </a:xfrm>
          <a:prstGeom prst="round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14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18" name="Скругленный прямоугольник 117">
            <a:hlinkClick r:id="rId17" action="ppaction://hlinksldjump">
              <a:snd r:embed="rId3" name="chimes.wav" builtIn="1"/>
            </a:hlinkClick>
          </p:cNvPr>
          <p:cNvSpPr/>
          <p:nvPr/>
        </p:nvSpPr>
        <p:spPr>
          <a:xfrm>
            <a:off x="7143768" y="1500174"/>
            <a:ext cx="785818" cy="571504"/>
          </a:xfrm>
          <a:prstGeom prst="roundRect">
            <a:avLst/>
          </a:prstGeom>
          <a:solidFill>
            <a:srgbClr val="0070C0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15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19" name="Скругленный прямоугольник 118">
            <a:hlinkClick r:id="rId18" action="ppaction://hlinksldjump">
              <a:snd r:embed="rId3" name="chimes.wav" builtIn="1"/>
            </a:hlinkClick>
          </p:cNvPr>
          <p:cNvSpPr/>
          <p:nvPr/>
        </p:nvSpPr>
        <p:spPr>
          <a:xfrm>
            <a:off x="1428728" y="2143116"/>
            <a:ext cx="785818" cy="571504"/>
          </a:xfrm>
          <a:prstGeom prst="roundRect">
            <a:avLst/>
          </a:prstGeom>
          <a:solidFill>
            <a:srgbClr val="C00000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16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20" name="Скругленный прямоугольник 119">
            <a:hlinkClick r:id="rId19" action="ppaction://hlinksldjump">
              <a:snd r:embed="rId3" name="chimes.wav" builtIn="1"/>
            </a:hlinkClick>
          </p:cNvPr>
          <p:cNvSpPr/>
          <p:nvPr/>
        </p:nvSpPr>
        <p:spPr>
          <a:xfrm>
            <a:off x="2857488" y="2143116"/>
            <a:ext cx="785818" cy="571504"/>
          </a:xfrm>
          <a:prstGeom prst="roundRect">
            <a:avLst/>
          </a:prstGeom>
          <a:solidFill>
            <a:srgbClr val="00B050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17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21" name="Скругленный прямоугольник 120">
            <a:hlinkClick r:id="rId20" action="ppaction://hlinksldjump">
              <a:snd r:embed="rId3" name="chimes.wav" builtIn="1"/>
            </a:hlinkClick>
          </p:cNvPr>
          <p:cNvSpPr/>
          <p:nvPr/>
        </p:nvSpPr>
        <p:spPr>
          <a:xfrm>
            <a:off x="4286248" y="2143116"/>
            <a:ext cx="785818" cy="571504"/>
          </a:xfrm>
          <a:prstGeom prst="round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18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22" name="Скругленный прямоугольник 121">
            <a:hlinkClick r:id="rId21" action="ppaction://hlinksldjump">
              <a:snd r:embed="rId3" name="chimes.wav" builtIn="1"/>
            </a:hlinkClick>
          </p:cNvPr>
          <p:cNvSpPr/>
          <p:nvPr/>
        </p:nvSpPr>
        <p:spPr>
          <a:xfrm>
            <a:off x="5715008" y="2143116"/>
            <a:ext cx="785818" cy="571504"/>
          </a:xfrm>
          <a:prstGeom prst="roundRect">
            <a:avLst/>
          </a:prstGeom>
          <a:solidFill>
            <a:srgbClr val="0070C0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19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23" name="Скругленный прямоугольник 122">
            <a:hlinkClick r:id="rId22" action="ppaction://hlinksldjump">
              <a:snd r:embed="rId3" name="chimes.wav" builtIn="1"/>
            </a:hlinkClick>
          </p:cNvPr>
          <p:cNvSpPr/>
          <p:nvPr/>
        </p:nvSpPr>
        <p:spPr>
          <a:xfrm>
            <a:off x="7143768" y="2143116"/>
            <a:ext cx="785818" cy="571504"/>
          </a:xfrm>
          <a:prstGeom prst="roundRect">
            <a:avLst/>
          </a:prstGeom>
          <a:solidFill>
            <a:srgbClr val="FFFF00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20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24" name="Скругленный прямоугольник 123">
            <a:hlinkClick r:id="rId23" action="ppaction://hlinksldjump">
              <a:snd r:embed="rId3" name="chimes.wav" builtIn="1"/>
            </a:hlinkClick>
          </p:cNvPr>
          <p:cNvSpPr/>
          <p:nvPr/>
        </p:nvSpPr>
        <p:spPr>
          <a:xfrm>
            <a:off x="1428728" y="2786058"/>
            <a:ext cx="785818" cy="571504"/>
          </a:xfrm>
          <a:prstGeom prst="roundRect">
            <a:avLst/>
          </a:prstGeom>
          <a:solidFill>
            <a:srgbClr val="00B050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21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25" name="Скругленный прямоугольник 124">
            <a:hlinkClick r:id="rId24" action="ppaction://hlinksldjump">
              <a:snd r:embed="rId3" name="chimes.wav" builtIn="1"/>
            </a:hlinkClick>
          </p:cNvPr>
          <p:cNvSpPr/>
          <p:nvPr/>
        </p:nvSpPr>
        <p:spPr>
          <a:xfrm>
            <a:off x="2857488" y="2786058"/>
            <a:ext cx="785818" cy="571504"/>
          </a:xfrm>
          <a:prstGeom prst="round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22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26" name="Скругленный прямоугольник 125">
            <a:hlinkClick r:id="rId25" action="ppaction://hlinksldjump">
              <a:snd r:embed="rId3" name="chimes.wav" builtIn="1"/>
            </a:hlinkClick>
          </p:cNvPr>
          <p:cNvSpPr/>
          <p:nvPr/>
        </p:nvSpPr>
        <p:spPr>
          <a:xfrm>
            <a:off x="4286248" y="2786058"/>
            <a:ext cx="785818" cy="571504"/>
          </a:xfrm>
          <a:prstGeom prst="roundRect">
            <a:avLst/>
          </a:prstGeom>
          <a:solidFill>
            <a:srgbClr val="0070C0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23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27" name="Скругленный прямоугольник 126">
            <a:hlinkClick r:id="rId26" action="ppaction://hlinksldjump">
              <a:snd r:embed="rId3" name="chimes.wav" builtIn="1"/>
            </a:hlinkClick>
          </p:cNvPr>
          <p:cNvSpPr/>
          <p:nvPr/>
        </p:nvSpPr>
        <p:spPr>
          <a:xfrm>
            <a:off x="5715008" y="2786058"/>
            <a:ext cx="785818" cy="571504"/>
          </a:xfrm>
          <a:prstGeom prst="roundRect">
            <a:avLst/>
          </a:prstGeom>
          <a:solidFill>
            <a:srgbClr val="FFFF00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24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28" name="Скругленный прямоугольник 127">
            <a:hlinkClick r:id="rId27" action="ppaction://hlinksldjump">
              <a:snd r:embed="rId3" name="chimes.wav" builtIn="1"/>
            </a:hlinkClick>
          </p:cNvPr>
          <p:cNvSpPr/>
          <p:nvPr/>
        </p:nvSpPr>
        <p:spPr>
          <a:xfrm>
            <a:off x="7143768" y="2786058"/>
            <a:ext cx="785818" cy="571504"/>
          </a:xfrm>
          <a:prstGeom prst="roundRect">
            <a:avLst/>
          </a:prstGeom>
          <a:solidFill>
            <a:srgbClr val="C00000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25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29" name="Скругленный прямоугольник 128">
            <a:hlinkClick r:id="rId28" action="ppaction://hlinksldjump">
              <a:snd r:embed="rId3" name="chimes.wav" builtIn="1"/>
            </a:hlinkClick>
          </p:cNvPr>
          <p:cNvSpPr/>
          <p:nvPr/>
        </p:nvSpPr>
        <p:spPr>
          <a:xfrm>
            <a:off x="1428728" y="3429000"/>
            <a:ext cx="785818" cy="571504"/>
          </a:xfrm>
          <a:prstGeom prst="round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26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30" name="Скругленный прямоугольник 129">
            <a:hlinkClick r:id="rId29" action="ppaction://hlinksldjump">
              <a:snd r:embed="rId3" name="chimes.wav" builtIn="1"/>
            </a:hlinkClick>
          </p:cNvPr>
          <p:cNvSpPr/>
          <p:nvPr/>
        </p:nvSpPr>
        <p:spPr>
          <a:xfrm>
            <a:off x="2857488" y="3429000"/>
            <a:ext cx="785818" cy="571504"/>
          </a:xfrm>
          <a:prstGeom prst="roundRect">
            <a:avLst/>
          </a:prstGeom>
          <a:solidFill>
            <a:srgbClr val="0070C0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27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31" name="Скругленный прямоугольник 130">
            <a:hlinkClick r:id="rId30" action="ppaction://hlinksldjump">
              <a:snd r:embed="rId3" name="chimes.wav" builtIn="1"/>
            </a:hlinkClick>
          </p:cNvPr>
          <p:cNvSpPr/>
          <p:nvPr/>
        </p:nvSpPr>
        <p:spPr>
          <a:xfrm>
            <a:off x="4286248" y="3429000"/>
            <a:ext cx="785818" cy="571504"/>
          </a:xfrm>
          <a:prstGeom prst="roundRect">
            <a:avLst/>
          </a:prstGeom>
          <a:solidFill>
            <a:srgbClr val="FFFF00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28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32" name="Скругленный прямоугольник 131">
            <a:hlinkClick r:id="rId31" action="ppaction://hlinksldjump">
              <a:snd r:embed="rId3" name="chimes.wav" builtIn="1"/>
            </a:hlinkClick>
          </p:cNvPr>
          <p:cNvSpPr/>
          <p:nvPr/>
        </p:nvSpPr>
        <p:spPr>
          <a:xfrm>
            <a:off x="5715008" y="3429000"/>
            <a:ext cx="785818" cy="571504"/>
          </a:xfrm>
          <a:prstGeom prst="roundRect">
            <a:avLst/>
          </a:prstGeom>
          <a:solidFill>
            <a:srgbClr val="C00000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29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33" name="Скругленный прямоугольник 132">
            <a:hlinkClick r:id="rId32" action="ppaction://hlinksldjump">
              <a:snd r:embed="rId3" name="chimes.wav" builtIn="1"/>
            </a:hlinkClick>
          </p:cNvPr>
          <p:cNvSpPr/>
          <p:nvPr/>
        </p:nvSpPr>
        <p:spPr>
          <a:xfrm>
            <a:off x="7143768" y="3429000"/>
            <a:ext cx="785818" cy="571504"/>
          </a:xfrm>
          <a:prstGeom prst="roundRect">
            <a:avLst/>
          </a:prstGeom>
          <a:solidFill>
            <a:srgbClr val="00B050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30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34" name="Скругленный прямоугольник 133">
            <a:hlinkClick r:id="rId33" action="ppaction://hlinksldjump">
              <a:snd r:embed="rId3" name="chimes.wav" builtIn="1"/>
            </a:hlinkClick>
          </p:cNvPr>
          <p:cNvSpPr/>
          <p:nvPr/>
        </p:nvSpPr>
        <p:spPr>
          <a:xfrm>
            <a:off x="1428728" y="4071942"/>
            <a:ext cx="785818" cy="571504"/>
          </a:xfrm>
          <a:prstGeom prst="roundRect">
            <a:avLst/>
          </a:prstGeom>
          <a:solidFill>
            <a:srgbClr val="0070C0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31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35" name="Скругленный прямоугольник 134">
            <a:hlinkClick r:id="rId34" action="ppaction://hlinksldjump">
              <a:snd r:embed="rId3" name="chimes.wav" builtIn="1"/>
            </a:hlinkClick>
          </p:cNvPr>
          <p:cNvSpPr/>
          <p:nvPr/>
        </p:nvSpPr>
        <p:spPr>
          <a:xfrm>
            <a:off x="2857488" y="4071942"/>
            <a:ext cx="785818" cy="571504"/>
          </a:xfrm>
          <a:prstGeom prst="roundRect">
            <a:avLst/>
          </a:prstGeom>
          <a:solidFill>
            <a:srgbClr val="FFFF00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32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36" name="Скругленный прямоугольник 135">
            <a:hlinkClick r:id="rId35" action="ppaction://hlinksldjump">
              <a:snd r:embed="rId3" name="chimes.wav" builtIn="1"/>
            </a:hlinkClick>
          </p:cNvPr>
          <p:cNvSpPr/>
          <p:nvPr/>
        </p:nvSpPr>
        <p:spPr>
          <a:xfrm>
            <a:off x="4286248" y="4071942"/>
            <a:ext cx="785818" cy="571504"/>
          </a:xfrm>
          <a:prstGeom prst="roundRect">
            <a:avLst/>
          </a:prstGeom>
          <a:solidFill>
            <a:srgbClr val="C00000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33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37" name="Скругленный прямоугольник 136">
            <a:hlinkClick r:id="rId36" action="ppaction://hlinksldjump">
              <a:snd r:embed="rId3" name="chimes.wav" builtIn="1"/>
            </a:hlinkClick>
          </p:cNvPr>
          <p:cNvSpPr/>
          <p:nvPr/>
        </p:nvSpPr>
        <p:spPr>
          <a:xfrm>
            <a:off x="5715008" y="4071942"/>
            <a:ext cx="785818" cy="571504"/>
          </a:xfrm>
          <a:prstGeom prst="roundRect">
            <a:avLst/>
          </a:prstGeom>
          <a:solidFill>
            <a:srgbClr val="00B050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34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38" name="Скругленный прямоугольник 137">
            <a:hlinkClick r:id="rId37" action="ppaction://hlinksldjump">
              <a:snd r:embed="rId3" name="chimes.wav" builtIn="1"/>
            </a:hlinkClick>
          </p:cNvPr>
          <p:cNvSpPr/>
          <p:nvPr/>
        </p:nvSpPr>
        <p:spPr>
          <a:xfrm>
            <a:off x="7143768" y="4071942"/>
            <a:ext cx="785818" cy="571504"/>
          </a:xfrm>
          <a:prstGeom prst="round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35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39" name="Скругленный прямоугольник 138">
            <a:hlinkClick r:id="rId38" action="ppaction://hlinksldjump">
              <a:snd r:embed="rId3" name="chimes.wav" builtIn="1"/>
            </a:hlinkClick>
          </p:cNvPr>
          <p:cNvSpPr/>
          <p:nvPr/>
        </p:nvSpPr>
        <p:spPr>
          <a:xfrm>
            <a:off x="1428728" y="4714884"/>
            <a:ext cx="785818" cy="571504"/>
          </a:xfrm>
          <a:prstGeom prst="roundRect">
            <a:avLst/>
          </a:prstGeom>
          <a:solidFill>
            <a:srgbClr val="FFFF00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36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40" name="Скругленный прямоугольник 139">
            <a:hlinkClick r:id="rId39" action="ppaction://hlinksldjump">
              <a:snd r:embed="rId3" name="chimes.wav" builtIn="1"/>
            </a:hlinkClick>
          </p:cNvPr>
          <p:cNvSpPr/>
          <p:nvPr/>
        </p:nvSpPr>
        <p:spPr>
          <a:xfrm>
            <a:off x="2857488" y="4714884"/>
            <a:ext cx="785818" cy="571504"/>
          </a:xfrm>
          <a:prstGeom prst="roundRect">
            <a:avLst/>
          </a:prstGeom>
          <a:solidFill>
            <a:srgbClr val="C00000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37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41" name="Скругленный прямоугольник 140">
            <a:hlinkClick r:id="rId40" action="ppaction://hlinksldjump">
              <a:snd r:embed="rId3" name="chimes.wav" builtIn="1"/>
            </a:hlinkClick>
          </p:cNvPr>
          <p:cNvSpPr/>
          <p:nvPr/>
        </p:nvSpPr>
        <p:spPr>
          <a:xfrm>
            <a:off x="4286248" y="4714884"/>
            <a:ext cx="785818" cy="571504"/>
          </a:xfrm>
          <a:prstGeom prst="roundRect">
            <a:avLst/>
          </a:prstGeom>
          <a:solidFill>
            <a:srgbClr val="00B050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38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42" name="Скругленный прямоугольник 141">
            <a:hlinkClick r:id="rId41" action="ppaction://hlinksldjump">
              <a:snd r:embed="rId3" name="chimes.wav" builtIn="1"/>
            </a:hlinkClick>
          </p:cNvPr>
          <p:cNvSpPr/>
          <p:nvPr/>
        </p:nvSpPr>
        <p:spPr>
          <a:xfrm>
            <a:off x="5715008" y="4714884"/>
            <a:ext cx="785818" cy="571504"/>
          </a:xfrm>
          <a:prstGeom prst="round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39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43" name="Скругленный прямоугольник 142">
            <a:hlinkClick r:id="rId42" action="ppaction://hlinksldjump">
              <a:snd r:embed="rId3" name="chimes.wav" builtIn="1"/>
            </a:hlinkClick>
          </p:cNvPr>
          <p:cNvSpPr/>
          <p:nvPr/>
        </p:nvSpPr>
        <p:spPr>
          <a:xfrm>
            <a:off x="7143768" y="4714884"/>
            <a:ext cx="785818" cy="571504"/>
          </a:xfrm>
          <a:prstGeom prst="roundRect">
            <a:avLst/>
          </a:prstGeom>
          <a:solidFill>
            <a:srgbClr val="0070C0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40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44" name="Скругленный прямоугольник 143">
            <a:hlinkClick r:id="rId43" action="ppaction://hlinksldjump">
              <a:snd r:embed="rId3" name="chimes.wav" builtIn="1"/>
            </a:hlinkClick>
          </p:cNvPr>
          <p:cNvSpPr/>
          <p:nvPr/>
        </p:nvSpPr>
        <p:spPr>
          <a:xfrm>
            <a:off x="1428728" y="5357826"/>
            <a:ext cx="785818" cy="571504"/>
          </a:xfrm>
          <a:prstGeom prst="roundRect">
            <a:avLst/>
          </a:prstGeom>
          <a:solidFill>
            <a:srgbClr val="C00000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41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45" name="Скругленный прямоугольник 144">
            <a:hlinkClick r:id="rId44" action="ppaction://hlinksldjump">
              <a:snd r:embed="rId3" name="chimes.wav" builtIn="1"/>
            </a:hlinkClick>
          </p:cNvPr>
          <p:cNvSpPr/>
          <p:nvPr/>
        </p:nvSpPr>
        <p:spPr>
          <a:xfrm>
            <a:off x="2857488" y="5357826"/>
            <a:ext cx="785818" cy="571504"/>
          </a:xfrm>
          <a:prstGeom prst="roundRect">
            <a:avLst/>
          </a:prstGeom>
          <a:solidFill>
            <a:srgbClr val="00B050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42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46" name="Скругленный прямоугольник 145">
            <a:hlinkClick r:id="rId45" action="ppaction://hlinksldjump">
              <a:snd r:embed="rId3" name="chimes.wav" builtIn="1"/>
            </a:hlinkClick>
          </p:cNvPr>
          <p:cNvSpPr/>
          <p:nvPr/>
        </p:nvSpPr>
        <p:spPr>
          <a:xfrm>
            <a:off x="4286248" y="5357826"/>
            <a:ext cx="785818" cy="571504"/>
          </a:xfrm>
          <a:prstGeom prst="round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43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47" name="Скругленный прямоугольник 146">
            <a:hlinkClick r:id="rId46" action="ppaction://hlinksldjump">
              <a:snd r:embed="rId3" name="chimes.wav" builtIn="1"/>
            </a:hlinkClick>
          </p:cNvPr>
          <p:cNvSpPr/>
          <p:nvPr/>
        </p:nvSpPr>
        <p:spPr>
          <a:xfrm>
            <a:off x="5715008" y="5357826"/>
            <a:ext cx="785818" cy="571504"/>
          </a:xfrm>
          <a:prstGeom prst="roundRect">
            <a:avLst/>
          </a:prstGeom>
          <a:solidFill>
            <a:srgbClr val="0070C0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44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48" name="Скругленный прямоугольник 147">
            <a:hlinkClick r:id="rId47" action="ppaction://hlinksldjump">
              <a:snd r:embed="rId3" name="chimes.wav" builtIn="1"/>
            </a:hlinkClick>
          </p:cNvPr>
          <p:cNvSpPr/>
          <p:nvPr/>
        </p:nvSpPr>
        <p:spPr>
          <a:xfrm>
            <a:off x="7143768" y="5357826"/>
            <a:ext cx="785818" cy="571504"/>
          </a:xfrm>
          <a:prstGeom prst="roundRect">
            <a:avLst/>
          </a:prstGeom>
          <a:solidFill>
            <a:srgbClr val="FFFF00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45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49" name="Скругленный прямоугольник 148">
            <a:hlinkClick r:id="rId48" action="ppaction://hlinksldjump">
              <a:snd r:embed="rId3" name="chimes.wav" builtIn="1"/>
            </a:hlinkClick>
          </p:cNvPr>
          <p:cNvSpPr/>
          <p:nvPr/>
        </p:nvSpPr>
        <p:spPr>
          <a:xfrm>
            <a:off x="1428728" y="6000768"/>
            <a:ext cx="785818" cy="571504"/>
          </a:xfrm>
          <a:prstGeom prst="roundRect">
            <a:avLst/>
          </a:prstGeom>
          <a:solidFill>
            <a:srgbClr val="00B050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46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50" name="Скругленный прямоугольник 149">
            <a:hlinkClick r:id="rId49" action="ppaction://hlinksldjump">
              <a:snd r:embed="rId3" name="chimes.wav" builtIn="1"/>
            </a:hlinkClick>
          </p:cNvPr>
          <p:cNvSpPr/>
          <p:nvPr/>
        </p:nvSpPr>
        <p:spPr>
          <a:xfrm>
            <a:off x="2857488" y="6000768"/>
            <a:ext cx="785818" cy="571504"/>
          </a:xfrm>
          <a:prstGeom prst="round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47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51" name="Скругленный прямоугольник 150">
            <a:hlinkClick r:id="rId50" action="ppaction://hlinksldjump">
              <a:snd r:embed="rId3" name="chimes.wav" builtIn="1"/>
            </a:hlinkClick>
          </p:cNvPr>
          <p:cNvSpPr/>
          <p:nvPr/>
        </p:nvSpPr>
        <p:spPr>
          <a:xfrm>
            <a:off x="4286248" y="6000768"/>
            <a:ext cx="785818" cy="571504"/>
          </a:xfrm>
          <a:prstGeom prst="roundRect">
            <a:avLst/>
          </a:prstGeom>
          <a:solidFill>
            <a:srgbClr val="0070C0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48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52" name="Скругленный прямоугольник 151">
            <a:hlinkClick r:id="rId51" action="ppaction://hlinksldjump">
              <a:snd r:embed="rId3" name="chimes.wav" builtIn="1"/>
            </a:hlinkClick>
          </p:cNvPr>
          <p:cNvSpPr/>
          <p:nvPr/>
        </p:nvSpPr>
        <p:spPr>
          <a:xfrm>
            <a:off x="5715008" y="6000768"/>
            <a:ext cx="785818" cy="571504"/>
          </a:xfrm>
          <a:prstGeom prst="roundRect">
            <a:avLst/>
          </a:prstGeom>
          <a:solidFill>
            <a:srgbClr val="FFFF00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49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53" name="Скругленный прямоугольник 152">
            <a:hlinkClick r:id="rId52" action="ppaction://hlinksldjump">
              <a:snd r:embed="rId3" name="chimes.wav" builtIn="1"/>
            </a:hlinkClick>
          </p:cNvPr>
          <p:cNvSpPr/>
          <p:nvPr/>
        </p:nvSpPr>
        <p:spPr>
          <a:xfrm>
            <a:off x="7143768" y="6000768"/>
            <a:ext cx="785818" cy="571504"/>
          </a:xfrm>
          <a:prstGeom prst="roundRect">
            <a:avLst/>
          </a:prstGeom>
          <a:solidFill>
            <a:srgbClr val="C00000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50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54" name="Управляющая кнопка: далее 53">
            <a:hlinkClick r:id="rId53" action="ppaction://hlinksldjump" highlightClick="1">
              <a:snd r:embed="rId54" name="drumroll.wav" builtIn="1"/>
            </a:hlinkClick>
          </p:cNvPr>
          <p:cNvSpPr/>
          <p:nvPr/>
        </p:nvSpPr>
        <p:spPr>
          <a:xfrm>
            <a:off x="8358214" y="6286520"/>
            <a:ext cx="571504" cy="428628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2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8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4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0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6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2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8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1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4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0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3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6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4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72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5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78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6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84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7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90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8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96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9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02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1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08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1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1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4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2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1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20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26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4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32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5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38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44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50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8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56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9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1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62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0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68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1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1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74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2"/>
                  </p:tgtEl>
                </p:cond>
              </p:nextCondLst>
            </p:seq>
            <p:seq concurrent="1" nextAc="seek">
              <p:cTn id="176" restart="whenNotActive" fill="hold" evtFilter="cancelBubble" nodeType="interactiveSeq">
                <p:stCondLst>
                  <p:cond evt="onClick" delay="0">
                    <p:tgtEl>
                      <p:spTgt spid="1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7" fill="hold">
                      <p:stCondLst>
                        <p:cond delay="0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80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"/>
                  </p:tgtEl>
                </p:cond>
              </p:nextCondLst>
            </p:seq>
            <p:seq concurrent="1" nextAc="seek">
              <p:cTn id="182" restart="whenNotActive" fill="hold" evtFilter="cancelBubble" nodeType="interactiveSeq">
                <p:stCondLst>
                  <p:cond evt="onClick" delay="0">
                    <p:tgtEl>
                      <p:spTgt spid="1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3" fill="hold">
                      <p:stCondLst>
                        <p:cond delay="0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86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4"/>
                  </p:tgtEl>
                </p:cond>
              </p:nextCondLst>
            </p:seq>
            <p:seq concurrent="1" nextAc="seek">
              <p:cTn id="188" restart="whenNotActive" fill="hold" evtFilter="cancelBubble" nodeType="interactiveSeq">
                <p:stCondLst>
                  <p:cond evt="onClick" delay="0">
                    <p:tgtEl>
                      <p:spTgt spid="1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9" fill="hold">
                      <p:stCondLst>
                        <p:cond delay="0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92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5"/>
                  </p:tgtEl>
                </p:cond>
              </p:nextCondLst>
            </p:seq>
            <p:seq concurrent="1" nextAc="seek">
              <p:cTn id="194" restart="whenNotActive" fill="hold" evtFilter="cancelBubble" nodeType="interactiveSeq">
                <p:stCondLst>
                  <p:cond evt="onClick" delay="0">
                    <p:tgtEl>
                      <p:spTgt spid="1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5" fill="hold">
                      <p:stCondLst>
                        <p:cond delay="0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98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0"/>
                  </p:tgtEl>
                </p:cond>
              </p:nextCondLst>
            </p:seq>
            <p:seq concurrent="1" nextAc="seek">
              <p:cTn id="200" restart="whenNotActive" fill="hold" evtFilter="cancelBubble" nodeType="interactiveSeq">
                <p:stCondLst>
                  <p:cond evt="onClick" delay="0">
                    <p:tgtEl>
                      <p:spTgt spid="1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1" fill="hold">
                      <p:stCondLst>
                        <p:cond delay="0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04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7"/>
                  </p:tgtEl>
                </p:cond>
              </p:nextCondLst>
            </p:seq>
            <p:seq concurrent="1" nextAc="seek">
              <p:cTn id="206" restart="whenNotActive" fill="hold" evtFilter="cancelBubble" nodeType="interactiveSeq">
                <p:stCondLst>
                  <p:cond evt="onClick" delay="0">
                    <p:tgtEl>
                      <p:spTgt spid="1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7" fill="hold">
                      <p:stCondLst>
                        <p:cond delay="0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10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8"/>
                  </p:tgtEl>
                </p:cond>
              </p:nextCondLst>
            </p:seq>
            <p:seq concurrent="1" nextAc="seek">
              <p:cTn id="212" restart="whenNotActive" fill="hold" evtFilter="cancelBubble" nodeType="interactiveSeq">
                <p:stCondLst>
                  <p:cond evt="onClick" delay="0">
                    <p:tgtEl>
                      <p:spTgt spid="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3" fill="hold">
                      <p:stCondLst>
                        <p:cond delay="0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16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9"/>
                  </p:tgtEl>
                </p:cond>
              </p:nextCondLst>
            </p:seq>
            <p:seq concurrent="1" nextAc="seek">
              <p:cTn id="218" restart="whenNotActive" fill="hold" evtFilter="cancelBubble" nodeType="interactiveSeq">
                <p:stCondLst>
                  <p:cond evt="onClick" delay="0">
                    <p:tgtEl>
                      <p:spTgt spid="1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9" fill="hold">
                      <p:stCondLst>
                        <p:cond delay="0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22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1"/>
                  </p:tgtEl>
                </p:cond>
              </p:nextCondLst>
            </p:seq>
            <p:seq concurrent="1" nextAc="seek">
              <p:cTn id="224" restart="whenNotActive" fill="hold" evtFilter="cancelBubble" nodeType="interactiveSeq">
                <p:stCondLst>
                  <p:cond evt="onClick" delay="0">
                    <p:tgtEl>
                      <p:spTgt spid="1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5" fill="hold">
                      <p:stCondLst>
                        <p:cond delay="0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28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2"/>
                  </p:tgtEl>
                </p:cond>
              </p:nextCondLst>
            </p:seq>
            <p:seq concurrent="1" nextAc="seek">
              <p:cTn id="230" restart="whenNotActive" fill="hold" evtFilter="cancelBubble" nodeType="interactiveSeq">
                <p:stCondLst>
                  <p:cond evt="onClick" delay="0">
                    <p:tgtEl>
                      <p:spTgt spid="1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1" fill="hold">
                      <p:stCondLst>
                        <p:cond delay="0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34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1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40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4"/>
                  </p:tgtEl>
                </p:cond>
              </p:nextCondLst>
            </p:seq>
            <p:seq concurrent="1" nextAc="seek">
              <p:cTn id="242" restart="whenNotActive" fill="hold" evtFilter="cancelBubble" nodeType="interactiveSeq">
                <p:stCondLst>
                  <p:cond evt="onClick" delay="0">
                    <p:tgtEl>
                      <p:spTgt spid="1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3" fill="hold">
                      <p:stCondLst>
                        <p:cond delay="0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46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5"/>
                  </p:tgtEl>
                </p:cond>
              </p:nextCondLst>
            </p:seq>
            <p:seq concurrent="1" nextAc="seek">
              <p:cTn id="248" restart="whenNotActive" fill="hold" evtFilter="cancelBubble" nodeType="interactiveSeq">
                <p:stCondLst>
                  <p:cond evt="onClick" delay="0">
                    <p:tgtEl>
                      <p:spTgt spid="1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9" fill="hold">
                      <p:stCondLst>
                        <p:cond delay="0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52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6"/>
                  </p:tgtEl>
                </p:cond>
              </p:nextCondLst>
            </p:seq>
            <p:seq concurrent="1" nextAc="seek">
              <p:cTn id="254" restart="whenNotActive" fill="hold" evtFilter="cancelBubble" nodeType="interactiveSeq">
                <p:stCondLst>
                  <p:cond evt="onClick" delay="0">
                    <p:tgtEl>
                      <p:spTgt spid="1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5" fill="hold">
                      <p:stCondLst>
                        <p:cond delay="0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58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7"/>
                  </p:tgtEl>
                </p:cond>
              </p:nextCondLst>
            </p:seq>
            <p:seq concurrent="1" nextAc="seek">
              <p:cTn id="260" restart="whenNotActive" fill="hold" evtFilter="cancelBubble" nodeType="interactiveSeq">
                <p:stCondLst>
                  <p:cond evt="onClick" delay="0">
                    <p:tgtEl>
                      <p:spTgt spid="1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1" fill="hold">
                      <p:stCondLst>
                        <p:cond delay="0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64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8"/>
                  </p:tgtEl>
                </p:cond>
              </p:nextCondLst>
            </p:seq>
            <p:seq concurrent="1" nextAc="seek">
              <p:cTn id="266" restart="whenNotActive" fill="hold" evtFilter="cancelBubble" nodeType="interactiveSeq">
                <p:stCondLst>
                  <p:cond evt="onClick" delay="0">
                    <p:tgtEl>
                      <p:spTgt spid="1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7" fill="hold">
                      <p:stCondLst>
                        <p:cond delay="0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70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9"/>
                  </p:tgtEl>
                </p:cond>
              </p:nextCondLst>
            </p:seq>
            <p:seq concurrent="1" nextAc="seek">
              <p:cTn id="272" restart="whenNotActive" fill="hold" evtFilter="cancelBubble" nodeType="interactiveSeq">
                <p:stCondLst>
                  <p:cond evt="onClick" delay="0">
                    <p:tgtEl>
                      <p:spTgt spid="1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3" fill="hold">
                      <p:stCondLst>
                        <p:cond delay="0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76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0"/>
                  </p:tgtEl>
                </p:cond>
              </p:nextCondLst>
            </p:seq>
            <p:seq concurrent="1" nextAc="seek">
              <p:cTn id="278" restart="whenNotActive" fill="hold" evtFilter="cancelBubble" nodeType="interactiveSeq">
                <p:stCondLst>
                  <p:cond evt="onClick" delay="0">
                    <p:tgtEl>
                      <p:spTgt spid="1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9" fill="hold">
                      <p:stCondLst>
                        <p:cond delay="0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82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1"/>
                  </p:tgtEl>
                </p:cond>
              </p:nextCondLst>
            </p:seq>
            <p:seq concurrent="1" nextAc="seek">
              <p:cTn id="284" restart="whenNotActive" fill="hold" evtFilter="cancelBubble" nodeType="interactiveSeq">
                <p:stCondLst>
                  <p:cond evt="onClick" delay="0">
                    <p:tgtEl>
                      <p:spTgt spid="1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5" fill="hold">
                      <p:stCondLst>
                        <p:cond delay="0"/>
                      </p:stCondLst>
                      <p:childTnLst>
                        <p:par>
                          <p:cTn id="286" fill="hold">
                            <p:stCondLst>
                              <p:cond delay="0"/>
                            </p:stCondLst>
                            <p:childTnLst>
                              <p:par>
                                <p:cTn id="287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88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2"/>
                  </p:tgtEl>
                </p:cond>
              </p:nextCondLst>
            </p:seq>
            <p:seq concurrent="1" nextAc="seek">
              <p:cTn id="290" restart="whenNotActive" fill="hold" evtFilter="cancelBubble" nodeType="interactiveSeq">
                <p:stCondLst>
                  <p:cond evt="onClick" delay="0">
                    <p:tgtEl>
                      <p:spTgt spid="1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1" fill="hold">
                      <p:stCondLst>
                        <p:cond delay="0"/>
                      </p:stCondLst>
                      <p:childTnLst>
                        <p:par>
                          <p:cTn id="292" fill="hold">
                            <p:stCondLst>
                              <p:cond delay="0"/>
                            </p:stCondLst>
                            <p:childTnLst>
                              <p:par>
                                <p:cTn id="293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94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3"/>
                  </p:tgtEl>
                </p:cond>
              </p:nextCondLst>
            </p:seq>
            <p:seq concurrent="1" nextAc="seek">
              <p:cTn id="296" restart="whenNotActive" fill="hold" evtFilter="cancelBubble" nodeType="interactiveSeq">
                <p:stCondLst>
                  <p:cond evt="onClick" delay="0">
                    <p:tgtEl>
                      <p:spTgt spid="1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7" fill="hold">
                      <p:stCondLst>
                        <p:cond delay="0"/>
                      </p:stCondLst>
                      <p:childTnLst>
                        <p:par>
                          <p:cTn id="298" fill="hold">
                            <p:stCondLst>
                              <p:cond delay="0"/>
                            </p:stCondLst>
                            <p:childTnLst>
                              <p:par>
                                <p:cTn id="299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00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6"/>
                  </p:tgtEl>
                </p:cond>
              </p:nextCondLst>
            </p:seq>
          </p:childTnLst>
        </p:cTn>
      </p:par>
    </p:tnLst>
    <p:bldLst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 animBg="1"/>
      <p:bldP spid="143" grpId="0" animBg="1"/>
      <p:bldP spid="144" grpId="0" animBg="1"/>
      <p:bldP spid="145" grpId="0" animBg="1"/>
      <p:bldP spid="146" grpId="0" animBg="1"/>
      <p:bldP spid="147" grpId="0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Управляющая кнопка: домой 2">
            <a:hlinkClick r:id="rId2" action="ppaction://hlinksldjump" highlightClick="1"/>
          </p:cNvPr>
          <p:cNvSpPr/>
          <p:nvPr/>
        </p:nvSpPr>
        <p:spPr>
          <a:xfrm>
            <a:off x="8072462" y="6072206"/>
            <a:ext cx="714380" cy="642918"/>
          </a:xfrm>
          <a:prstGeom prst="actionButtonHome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5429256" y="285728"/>
            <a:ext cx="3357586" cy="785818"/>
          </a:xfrm>
          <a:prstGeom prst="roundRect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</a:rPr>
              <a:t>27.   </a:t>
            </a:r>
            <a:r>
              <a:rPr lang="ru-RU" sz="2000" b="1" dirty="0" smtClean="0">
                <a:solidFill>
                  <a:schemeClr val="tx1"/>
                </a:solidFill>
              </a:rPr>
              <a:t>Волшебные предметы</a:t>
            </a:r>
            <a:endParaRPr lang="ru-RU" sz="2000" b="1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00034" y="714356"/>
            <a:ext cx="19784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rgbClr val="002060"/>
                </a:solidFill>
              </a:rPr>
              <a:t>ВОПРОС:</a:t>
            </a:r>
            <a:endParaRPr lang="ru-RU" sz="3600" b="1" dirty="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71472" y="1428736"/>
            <a:ext cx="778674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cap="all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Именно от его цвета зависит то, какие сны ты увидишь сегодня ночью.</a:t>
            </a:r>
            <a:endParaRPr lang="ru-RU" sz="2800" b="1" cap="all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8596" y="5854503"/>
            <a:ext cx="16418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chemeClr val="accent3">
                    <a:lumMod val="50000"/>
                  </a:schemeClr>
                </a:solidFill>
              </a:rPr>
              <a:t>ОТВЕТ: </a:t>
            </a:r>
            <a:endParaRPr lang="ru-RU" sz="36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349698" y="5792948"/>
            <a:ext cx="422256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solidFill>
                  <a:srgbClr val="C00000"/>
                </a:solidFill>
              </a:rPr>
              <a:t>Зонт </a:t>
            </a:r>
            <a:r>
              <a:rPr lang="ru-RU" sz="4000" b="1" dirty="0" err="1" smtClean="0">
                <a:solidFill>
                  <a:srgbClr val="C00000"/>
                </a:solidFill>
              </a:rPr>
              <a:t>Оле-Лукойле</a:t>
            </a:r>
            <a:endParaRPr lang="ru-RU" sz="4000" b="1" dirty="0">
              <a:solidFill>
                <a:srgbClr val="C00000"/>
              </a:solidFill>
            </a:endParaRPr>
          </a:p>
        </p:txBody>
      </p:sp>
      <p:pic>
        <p:nvPicPr>
          <p:cNvPr id="9" name="Рисунок 8" descr="2d425e67c1653c1e367a6a9ff15935aa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8860" y="2428868"/>
            <a:ext cx="5357850" cy="33968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Управляющая кнопка: домой 2">
            <a:hlinkClick r:id="rId2" action="ppaction://hlinksldjump" highlightClick="1"/>
          </p:cNvPr>
          <p:cNvSpPr/>
          <p:nvPr/>
        </p:nvSpPr>
        <p:spPr>
          <a:xfrm>
            <a:off x="8072462" y="6072206"/>
            <a:ext cx="714380" cy="642918"/>
          </a:xfrm>
          <a:prstGeom prst="actionButtonHom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4643438" y="285728"/>
            <a:ext cx="4286280" cy="714380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 </a:t>
            </a:r>
            <a:r>
              <a:rPr lang="ru-RU" sz="2000" b="1" dirty="0" smtClean="0">
                <a:solidFill>
                  <a:schemeClr val="tx1"/>
                </a:solidFill>
              </a:rPr>
              <a:t>28.   </a:t>
            </a:r>
            <a:r>
              <a:rPr lang="ru-RU" sz="2000" b="1" dirty="0" smtClean="0">
                <a:solidFill>
                  <a:schemeClr val="tx1"/>
                </a:solidFill>
              </a:rPr>
              <a:t>Авторские сказки</a:t>
            </a:r>
            <a:endParaRPr lang="ru-RU" sz="2000" b="1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00034" y="500042"/>
            <a:ext cx="19784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rgbClr val="002060"/>
                </a:solidFill>
              </a:rPr>
              <a:t>ВОПРОС:</a:t>
            </a:r>
            <a:endParaRPr lang="ru-RU" sz="3600" b="1" dirty="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00034" y="1000108"/>
            <a:ext cx="814393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latin typeface="Arial" pitchFamily="34" charset="0"/>
                <a:cs typeface="Arial" pitchFamily="34" charset="0"/>
              </a:rPr>
              <a:t>Эта сказка учит нас беречь свои вещи и заботится о них, иначе они могут просто обидеться и убежать. </a:t>
            </a:r>
            <a:endParaRPr lang="ru-RU" sz="3200" b="1" dirty="0" smtClean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endParaRPr lang="ru-RU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357158" y="6000768"/>
            <a:ext cx="15264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chemeClr val="accent3">
                    <a:lumMod val="50000"/>
                  </a:schemeClr>
                </a:solidFill>
              </a:rPr>
              <a:t>ОТВЕТ:</a:t>
            </a:r>
            <a:endParaRPr lang="ru-RU" sz="36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857356" y="6072206"/>
            <a:ext cx="291554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err="1" smtClean="0">
                <a:solidFill>
                  <a:srgbClr val="C00000"/>
                </a:solidFill>
              </a:rPr>
              <a:t>Федорино</a:t>
            </a:r>
            <a:r>
              <a:rPr lang="ru-RU" sz="3200" b="1" dirty="0" smtClean="0">
                <a:solidFill>
                  <a:srgbClr val="C00000"/>
                </a:solidFill>
              </a:rPr>
              <a:t> горе</a:t>
            </a:r>
            <a:endParaRPr lang="ru-RU" sz="3200" b="1" dirty="0">
              <a:solidFill>
                <a:srgbClr val="C00000"/>
              </a:solidFill>
            </a:endParaRPr>
          </a:p>
        </p:txBody>
      </p:sp>
      <p:pic>
        <p:nvPicPr>
          <p:cNvPr id="9" name="Рисунок 8" descr="Fedorino_gore_2_16055549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5852" y="2708564"/>
            <a:ext cx="6500826" cy="32922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Управляющая кнопка: домой 2">
            <a:hlinkClick r:id="rId2" action="ppaction://hlinksldjump" highlightClick="1"/>
          </p:cNvPr>
          <p:cNvSpPr/>
          <p:nvPr/>
        </p:nvSpPr>
        <p:spPr>
          <a:xfrm>
            <a:off x="8072462" y="6072206"/>
            <a:ext cx="714380" cy="642918"/>
          </a:xfrm>
          <a:prstGeom prst="actionButtonHom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5429256" y="357166"/>
            <a:ext cx="3429024" cy="714380"/>
          </a:xfrm>
          <a:prstGeom prst="round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</a:rPr>
              <a:t>  29.   Узнай героя</a:t>
            </a:r>
            <a:endParaRPr lang="ru-RU" sz="2000" b="1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28596" y="1714488"/>
            <a:ext cx="592935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/>
              <a:t>Чтобы этому персонажу </a:t>
            </a:r>
          </a:p>
          <a:p>
            <a:r>
              <a:rPr lang="ru-RU" sz="3200" b="1" dirty="0" smtClean="0"/>
              <a:t>попасть в другой город, </a:t>
            </a:r>
          </a:p>
          <a:p>
            <a:r>
              <a:rPr lang="ru-RU" sz="3200" b="1" dirty="0" smtClean="0"/>
              <a:t>ему не нужен поезд или самолёт.</a:t>
            </a:r>
          </a:p>
          <a:p>
            <a:r>
              <a:rPr lang="ru-RU" sz="3200" b="1" dirty="0" smtClean="0"/>
              <a:t>А всего лишь прутик </a:t>
            </a:r>
          </a:p>
          <a:p>
            <a:r>
              <a:rPr lang="ru-RU" sz="3200" b="1" dirty="0" smtClean="0"/>
              <a:t>и две утки. </a:t>
            </a:r>
            <a:endParaRPr lang="ru-RU" sz="32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428596" y="642918"/>
            <a:ext cx="19784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rgbClr val="002060"/>
                </a:solidFill>
              </a:rPr>
              <a:t>ВОПРОС:</a:t>
            </a:r>
            <a:endParaRPr lang="ru-RU" sz="3600" b="1" dirty="0">
              <a:solidFill>
                <a:srgbClr val="00206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42910" y="5000636"/>
            <a:ext cx="15264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chemeClr val="accent3">
                    <a:lumMod val="50000"/>
                  </a:schemeClr>
                </a:solidFill>
              </a:rPr>
              <a:t>ОТВЕТ:</a:t>
            </a:r>
            <a:endParaRPr lang="ru-RU" sz="36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42910" y="5786454"/>
            <a:ext cx="49826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</a:rPr>
              <a:t>Лягушка Путешественница</a:t>
            </a:r>
            <a:endParaRPr lang="ru-RU" sz="3200" b="1" dirty="0">
              <a:solidFill>
                <a:srgbClr val="C00000"/>
              </a:solidFill>
            </a:endParaRPr>
          </a:p>
        </p:txBody>
      </p:sp>
      <p:pic>
        <p:nvPicPr>
          <p:cNvPr id="9" name="Рисунок 8" descr="hello_html_m3a39758f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29256" y="1285860"/>
            <a:ext cx="3360426" cy="453273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Управляющая кнопка: домой 2">
            <a:hlinkClick r:id="rId2" action="ppaction://hlinksldjump" highlightClick="1"/>
          </p:cNvPr>
          <p:cNvSpPr/>
          <p:nvPr/>
        </p:nvSpPr>
        <p:spPr>
          <a:xfrm>
            <a:off x="8072462" y="6072206"/>
            <a:ext cx="714380" cy="642918"/>
          </a:xfrm>
          <a:prstGeom prst="actionButtonHom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4857752" y="428604"/>
            <a:ext cx="4000528" cy="642942"/>
          </a:xfrm>
          <a:prstGeom prst="round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   </a:t>
            </a:r>
            <a:r>
              <a:rPr lang="ru-RU" sz="2000" b="1" dirty="0" smtClean="0">
                <a:solidFill>
                  <a:schemeClr val="tx1"/>
                </a:solidFill>
              </a:rPr>
              <a:t>30.   </a:t>
            </a:r>
            <a:r>
              <a:rPr lang="ru-RU" sz="2000" b="1" dirty="0" smtClean="0">
                <a:solidFill>
                  <a:schemeClr val="tx1"/>
                </a:solidFill>
              </a:rPr>
              <a:t>Сказки о животных</a:t>
            </a:r>
            <a:endParaRPr lang="ru-RU" sz="2000" b="1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00034" y="500042"/>
            <a:ext cx="19784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rgbClr val="002060"/>
                </a:solidFill>
              </a:rPr>
              <a:t>ВОПРОС:</a:t>
            </a:r>
            <a:endParaRPr lang="ru-RU" sz="3600" b="1" dirty="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00034" y="1071546"/>
            <a:ext cx="857252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/>
              <a:t>В этой сказке животные прекрасно владеют</a:t>
            </a:r>
          </a:p>
          <a:p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</a:rPr>
              <a:t>современными средствами связи. </a:t>
            </a:r>
          </a:p>
          <a:p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</a:rPr>
              <a:t>Так они дают понять что им нужно: перчатки, шоколад, калоши, а также узнают: работают ли карусели в </a:t>
            </a:r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</a:rPr>
              <a:t>выходной…</a:t>
            </a:r>
            <a:endParaRPr lang="ru-RU" sz="40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71472" y="3857628"/>
            <a:ext cx="15264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chemeClr val="accent3">
                    <a:lumMod val="50000"/>
                  </a:schemeClr>
                </a:solidFill>
              </a:rPr>
              <a:t>ОТВЕТ:</a:t>
            </a:r>
            <a:endParaRPr lang="ru-RU" sz="36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71472" y="4572008"/>
            <a:ext cx="18649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</a:rPr>
              <a:t>ТЕЛЕФОН</a:t>
            </a:r>
            <a:endParaRPr lang="ru-RU" sz="3200" b="1" dirty="0">
              <a:solidFill>
                <a:srgbClr val="C00000"/>
              </a:solidFill>
            </a:endParaRPr>
          </a:p>
        </p:txBody>
      </p:sp>
      <p:pic>
        <p:nvPicPr>
          <p:cNvPr id="9" name="Рисунок 8" descr="93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14678" y="3626470"/>
            <a:ext cx="4500562" cy="30172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Управляющая кнопка: домой 2">
            <a:hlinkClick r:id="rId2" action="ppaction://hlinksldjump" highlightClick="1"/>
          </p:cNvPr>
          <p:cNvSpPr/>
          <p:nvPr/>
        </p:nvSpPr>
        <p:spPr>
          <a:xfrm>
            <a:off x="8072462" y="6072206"/>
            <a:ext cx="714380" cy="642918"/>
          </a:xfrm>
          <a:prstGeom prst="actionButtonHome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5214942" y="500042"/>
            <a:ext cx="3571900" cy="642942"/>
          </a:xfrm>
          <a:prstGeom prst="roundRect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</a:rPr>
              <a:t>31.   </a:t>
            </a:r>
            <a:r>
              <a:rPr lang="ru-RU" sz="2000" b="1" dirty="0" smtClean="0">
                <a:solidFill>
                  <a:schemeClr val="tx1"/>
                </a:solidFill>
              </a:rPr>
              <a:t>Волшебные предметы</a:t>
            </a:r>
            <a:endParaRPr lang="ru-RU" sz="2000" b="1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28596" y="571480"/>
            <a:ext cx="19784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rgbClr val="002060"/>
                </a:solidFill>
              </a:rPr>
              <a:t>ВОПРОС:</a:t>
            </a:r>
            <a:endParaRPr lang="ru-RU" sz="3600" b="1" dirty="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00034" y="1214422"/>
            <a:ext cx="621510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ЗАПУСТИ ЕЁ ИВАН В ДРУГУЮ СТОРОНУ, НЕ ПРИШЛОСЬ БЫ ЕМУ ЖЕНИТЬСЯ НА ЛЯГУШКЕ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71472" y="5783065"/>
            <a:ext cx="15264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chemeClr val="accent3">
                    <a:lumMod val="50000"/>
                  </a:schemeClr>
                </a:solidFill>
              </a:rPr>
              <a:t>ОТВЕТ:</a:t>
            </a:r>
            <a:endParaRPr lang="ru-RU" sz="36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143108" y="5773183"/>
            <a:ext cx="47210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ВОЛШЕБНАЯ СТРЕЛА</a:t>
            </a:r>
            <a:endParaRPr lang="ru-RU" sz="32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Рисунок 8" descr="TSarevna-lyagushka-1200x80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3042" y="2571744"/>
            <a:ext cx="4786346" cy="32108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Управляющая кнопка: домой 2">
            <a:hlinkClick r:id="rId2" action="ppaction://hlinksldjump" highlightClick="1"/>
          </p:cNvPr>
          <p:cNvSpPr/>
          <p:nvPr/>
        </p:nvSpPr>
        <p:spPr>
          <a:xfrm>
            <a:off x="8072462" y="6072206"/>
            <a:ext cx="714380" cy="642918"/>
          </a:xfrm>
          <a:prstGeom prst="actionButtonHom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4500562" y="500042"/>
            <a:ext cx="4286280" cy="714380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 </a:t>
            </a:r>
            <a:r>
              <a:rPr lang="ru-RU" sz="2000" b="1" dirty="0" smtClean="0">
                <a:solidFill>
                  <a:schemeClr val="tx1"/>
                </a:solidFill>
              </a:rPr>
              <a:t>32.   </a:t>
            </a:r>
            <a:r>
              <a:rPr lang="ru-RU" sz="2000" b="1" dirty="0" smtClean="0">
                <a:solidFill>
                  <a:schemeClr val="tx1"/>
                </a:solidFill>
              </a:rPr>
              <a:t>Авторские сказки</a:t>
            </a:r>
            <a:endParaRPr lang="ru-RU" sz="2000" b="1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7158" y="500042"/>
            <a:ext cx="19784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rgbClr val="002060"/>
                </a:solidFill>
              </a:rPr>
              <a:t>ВОПРОС:</a:t>
            </a:r>
            <a:endParaRPr lang="ru-RU" sz="3600" b="1" dirty="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7158" y="1285860"/>
            <a:ext cx="82868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Угадайте сказку. Кто её автор?</a:t>
            </a:r>
            <a:endParaRPr lang="ru-RU" sz="2800" b="1" dirty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8596" y="5929330"/>
            <a:ext cx="15264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chemeClr val="accent3">
                    <a:lumMod val="50000"/>
                  </a:schemeClr>
                </a:solidFill>
              </a:rPr>
              <a:t>ОТВЕТ:</a:t>
            </a:r>
            <a:endParaRPr lang="ru-RU" sz="36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071670" y="6000768"/>
            <a:ext cx="46482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</a:rPr>
              <a:t>«Сказка о Царе </a:t>
            </a:r>
            <a:r>
              <a:rPr lang="ru-RU" sz="3200" b="1" dirty="0" err="1" smtClean="0">
                <a:solidFill>
                  <a:srgbClr val="C00000"/>
                </a:solidFill>
              </a:rPr>
              <a:t>Салтане</a:t>
            </a:r>
            <a:r>
              <a:rPr lang="ru-RU" sz="3200" b="1" dirty="0" smtClean="0">
                <a:solidFill>
                  <a:srgbClr val="C00000"/>
                </a:solidFill>
              </a:rPr>
              <a:t>»</a:t>
            </a:r>
            <a:endParaRPr lang="ru-RU" sz="3200" b="1" dirty="0">
              <a:solidFill>
                <a:srgbClr val="C00000"/>
              </a:solidFill>
            </a:endParaRPr>
          </a:p>
        </p:txBody>
      </p:sp>
      <p:pic>
        <p:nvPicPr>
          <p:cNvPr id="11" name="Рисунок 10" descr="14-writer-pushkin-0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9077" y="1928802"/>
            <a:ext cx="2902079" cy="3879112"/>
          </a:xfrm>
          <a:prstGeom prst="rect">
            <a:avLst/>
          </a:prstGeom>
        </p:spPr>
      </p:pic>
      <p:pic>
        <p:nvPicPr>
          <p:cNvPr id="12" name="Рисунок 11" descr="ЦАРЕВНА--ЛЕБЕДЬ-2jpg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1802" y="1928802"/>
            <a:ext cx="2933405" cy="3904428"/>
          </a:xfrm>
          <a:prstGeom prst="rect">
            <a:avLst/>
          </a:prstGeom>
        </p:spPr>
      </p:pic>
      <p:pic>
        <p:nvPicPr>
          <p:cNvPr id="13" name="Рисунок 12" descr="main_365321_original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844" y="2000240"/>
            <a:ext cx="2857520" cy="38586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Управляющая кнопка: домой 2">
            <a:hlinkClick r:id="rId2" action="ppaction://hlinksldjump" highlightClick="1"/>
          </p:cNvPr>
          <p:cNvSpPr/>
          <p:nvPr/>
        </p:nvSpPr>
        <p:spPr>
          <a:xfrm>
            <a:off x="8072462" y="6072206"/>
            <a:ext cx="714380" cy="642918"/>
          </a:xfrm>
          <a:prstGeom prst="actionButtonHom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5214942" y="428604"/>
            <a:ext cx="3429024" cy="714380"/>
          </a:xfrm>
          <a:prstGeom prst="round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</a:rPr>
              <a:t>  33.   Узнай героя</a:t>
            </a:r>
            <a:endParaRPr lang="ru-RU" sz="2000" b="1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71472" y="571480"/>
            <a:ext cx="19784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rgbClr val="002060"/>
                </a:solidFill>
              </a:rPr>
              <a:t>ВОПРОС:</a:t>
            </a:r>
            <a:endParaRPr lang="ru-RU" sz="3600" b="1" dirty="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71472" y="1359274"/>
            <a:ext cx="78581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/>
              <a:t>ПОВЕЗЛО ПАРНЮ В ЖИЗНИ,</a:t>
            </a:r>
          </a:p>
          <a:p>
            <a:r>
              <a:rPr lang="ru-RU" sz="3200" b="1" dirty="0" smtClean="0"/>
              <a:t>ПОЛЁЖИВАЙ НА ПЕЧИ ДА ЖЕЛАНИЯ </a:t>
            </a:r>
          </a:p>
          <a:p>
            <a:r>
              <a:rPr lang="ru-RU" sz="3200" b="1" dirty="0" smtClean="0"/>
              <a:t>ЗАГАДЫВАЙ</a:t>
            </a:r>
            <a:endParaRPr lang="ru-RU" sz="32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428596" y="4068553"/>
            <a:ext cx="16418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chemeClr val="accent3">
                    <a:lumMod val="50000"/>
                  </a:schemeClr>
                </a:solidFill>
              </a:rPr>
              <a:t>ОТВЕТ: </a:t>
            </a:r>
            <a:endParaRPr lang="ru-RU" sz="36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0034" y="4857760"/>
            <a:ext cx="14335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</a:rPr>
              <a:t>ЕМЕЛЯ</a:t>
            </a:r>
            <a:endParaRPr lang="ru-RU" sz="3200" b="1" dirty="0">
              <a:solidFill>
                <a:srgbClr val="C00000"/>
              </a:solidFill>
            </a:endParaRPr>
          </a:p>
        </p:txBody>
      </p:sp>
      <p:pic>
        <p:nvPicPr>
          <p:cNvPr id="9" name="Рисунок 8" descr="fade697f9d2a6f147f9c1acb61968c3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4546" y="3066728"/>
            <a:ext cx="5685190" cy="36484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Управляющая кнопка: домой 2">
            <a:hlinkClick r:id="rId2" action="ppaction://hlinksldjump" highlightClick="1"/>
          </p:cNvPr>
          <p:cNvSpPr/>
          <p:nvPr/>
        </p:nvSpPr>
        <p:spPr>
          <a:xfrm>
            <a:off x="8072462" y="6072206"/>
            <a:ext cx="714380" cy="642918"/>
          </a:xfrm>
          <a:prstGeom prst="actionButtonHom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5000628" y="428604"/>
            <a:ext cx="3857652" cy="642942"/>
          </a:xfrm>
          <a:prstGeom prst="round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</a:rPr>
              <a:t>   34.   </a:t>
            </a:r>
            <a:r>
              <a:rPr lang="ru-RU" sz="2000" b="1" dirty="0" smtClean="0">
                <a:solidFill>
                  <a:schemeClr val="tx1"/>
                </a:solidFill>
              </a:rPr>
              <a:t>Сказки о животных</a:t>
            </a:r>
            <a:endParaRPr lang="ru-RU" sz="2000" b="1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28596" y="500042"/>
            <a:ext cx="19784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rgbClr val="002060"/>
                </a:solidFill>
              </a:rPr>
              <a:t>ВОПРОС:</a:t>
            </a:r>
            <a:endParaRPr lang="ru-RU" sz="3600" b="1" dirty="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8596" y="1214422"/>
            <a:ext cx="842968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В этой сказке лесная плутовка и вкусного поела, и хорошо отдохнула, и даже развлеклась. </a:t>
            </a:r>
          </a:p>
          <a:p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Правда благодаря непомерной жадности история закончилась для неё трагически. </a:t>
            </a:r>
            <a:endParaRPr lang="ru-RU" sz="2800" b="1" dirty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0034" y="3857628"/>
            <a:ext cx="15264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chemeClr val="accent3">
                    <a:lumMod val="50000"/>
                  </a:schemeClr>
                </a:solidFill>
              </a:rPr>
              <a:t>ОТВЕТ:</a:t>
            </a:r>
            <a:endParaRPr lang="ru-RU" sz="36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71472" y="4500570"/>
            <a:ext cx="178587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</a:rPr>
              <a:t>ЛИСА </a:t>
            </a:r>
          </a:p>
          <a:p>
            <a:r>
              <a:rPr lang="ru-RU" sz="3200" b="1" dirty="0" smtClean="0">
                <a:solidFill>
                  <a:srgbClr val="C00000"/>
                </a:solidFill>
              </a:rPr>
              <a:t>И ДРОЗД</a:t>
            </a:r>
            <a:endParaRPr lang="ru-RU" sz="3200" b="1" dirty="0">
              <a:solidFill>
                <a:srgbClr val="C00000"/>
              </a:solidFill>
            </a:endParaRPr>
          </a:p>
        </p:txBody>
      </p:sp>
      <p:pic>
        <p:nvPicPr>
          <p:cNvPr id="10" name="Рисунок 9" descr="лиса и дрозд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0298" y="3571876"/>
            <a:ext cx="5413563" cy="27860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Управляющая кнопка: домой 2">
            <a:hlinkClick r:id="rId2" action="ppaction://hlinksldjump" highlightClick="1"/>
          </p:cNvPr>
          <p:cNvSpPr/>
          <p:nvPr/>
        </p:nvSpPr>
        <p:spPr>
          <a:xfrm>
            <a:off x="8072462" y="6072206"/>
            <a:ext cx="714380" cy="642918"/>
          </a:xfrm>
          <a:prstGeom prst="actionButtonHom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6143636" y="571480"/>
            <a:ext cx="2643206" cy="714380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</a:rPr>
              <a:t>  35.   </a:t>
            </a:r>
            <a:r>
              <a:rPr lang="ru-RU" sz="2000" b="1" dirty="0" smtClean="0">
                <a:solidFill>
                  <a:schemeClr val="tx1"/>
                </a:solidFill>
              </a:rPr>
              <a:t>Русские сказки </a:t>
            </a:r>
            <a:endParaRPr lang="ru-RU" sz="2000" b="1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71472" y="571480"/>
            <a:ext cx="19784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rgbClr val="002060"/>
                </a:solidFill>
              </a:rPr>
              <a:t>ВОПРОС:</a:t>
            </a:r>
            <a:endParaRPr lang="ru-RU" sz="3600" b="1" dirty="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00034" y="1174608"/>
            <a:ext cx="735811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/>
              <a:t>Именно в этой сказке можно встретить говорящее дерево и съедобную реку</a:t>
            </a:r>
            <a:endParaRPr lang="ru-RU" sz="36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571472" y="3571876"/>
            <a:ext cx="15264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chemeClr val="accent3">
                    <a:lumMod val="50000"/>
                  </a:schemeClr>
                </a:solidFill>
              </a:rPr>
              <a:t>ОТВЕТ:</a:t>
            </a:r>
            <a:endParaRPr lang="ru-RU" sz="36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0034" y="4500570"/>
            <a:ext cx="65008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</a:rPr>
              <a:t>Гуси-лебеди</a:t>
            </a:r>
            <a:endParaRPr lang="ru-RU" sz="3200" b="1" dirty="0" smtClean="0">
              <a:solidFill>
                <a:srgbClr val="C00000"/>
              </a:solidFill>
            </a:endParaRPr>
          </a:p>
        </p:txBody>
      </p:sp>
      <p:pic>
        <p:nvPicPr>
          <p:cNvPr id="9" name="Рисунок 8" descr="image (2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6918" y="2942352"/>
            <a:ext cx="4962668" cy="36299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Управляющая кнопка: домой 2">
            <a:hlinkClick r:id="rId2" action="ppaction://hlinksldjump" highlightClick="1"/>
          </p:cNvPr>
          <p:cNvSpPr/>
          <p:nvPr/>
        </p:nvSpPr>
        <p:spPr>
          <a:xfrm>
            <a:off x="7929586" y="6000768"/>
            <a:ext cx="714380" cy="642918"/>
          </a:xfrm>
          <a:prstGeom prst="actionButtonHom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5072066" y="214290"/>
            <a:ext cx="3857652" cy="642942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</a:rPr>
              <a:t>36.   </a:t>
            </a:r>
            <a:r>
              <a:rPr lang="ru-RU" sz="2000" b="1" dirty="0" smtClean="0">
                <a:solidFill>
                  <a:schemeClr val="tx1"/>
                </a:solidFill>
              </a:rPr>
              <a:t>Авторские сказки</a:t>
            </a:r>
            <a:endParaRPr lang="ru-RU" sz="2000" b="1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7158" y="285728"/>
            <a:ext cx="19784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rgbClr val="002060"/>
                </a:solidFill>
              </a:rPr>
              <a:t>ВОПРОС:</a:t>
            </a:r>
            <a:endParaRPr lang="ru-RU" sz="3600" b="1" dirty="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7158" y="952103"/>
            <a:ext cx="3786214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Эта сказка с грустным концом о настоящей любви, предательстве, мужестве и отваге. </a:t>
            </a:r>
          </a:p>
          <a:p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Её герой – непохожий на остальных, </a:t>
            </a:r>
          </a:p>
          <a:p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погибает в огне</a:t>
            </a:r>
          </a:p>
          <a:p>
            <a:r>
              <a:rPr lang="ru-RU" sz="2800" b="1" dirty="0" smtClean="0">
                <a:latin typeface="Arial" pitchFamily="34" charset="0"/>
                <a:cs typeface="Arial" pitchFamily="34" charset="0"/>
              </a:rPr>
              <a:t>(что подстроено злым троллем)</a:t>
            </a:r>
          </a:p>
          <a:p>
            <a:endParaRPr lang="ru-RU" sz="28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0034" y="5857892"/>
            <a:ext cx="15264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chemeClr val="accent3">
                    <a:lumMod val="50000"/>
                  </a:schemeClr>
                </a:solidFill>
              </a:rPr>
              <a:t>ОТВЕТ:</a:t>
            </a:r>
            <a:endParaRPr lang="ru-RU" sz="36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071670" y="5929330"/>
            <a:ext cx="55197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</a:rPr>
              <a:t>Стойкий оловянный солдатик</a:t>
            </a:r>
            <a:endParaRPr lang="ru-RU" sz="3200" b="1" dirty="0">
              <a:solidFill>
                <a:srgbClr val="C00000"/>
              </a:solidFill>
            </a:endParaRPr>
          </a:p>
        </p:txBody>
      </p:sp>
      <p:pic>
        <p:nvPicPr>
          <p:cNvPr id="9" name="Рисунок 8" descr="soldatik-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1934" y="1643050"/>
            <a:ext cx="4560897" cy="36433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Управляющая кнопка: домой 2">
            <a:hlinkClick r:id="rId2" action="ppaction://hlinksldjump" highlightClick="1"/>
          </p:cNvPr>
          <p:cNvSpPr/>
          <p:nvPr/>
        </p:nvSpPr>
        <p:spPr>
          <a:xfrm>
            <a:off x="8072462" y="6072206"/>
            <a:ext cx="714380" cy="642918"/>
          </a:xfrm>
          <a:prstGeom prst="actionButtonHom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642910" y="357166"/>
            <a:ext cx="19784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rgbClr val="002060"/>
                </a:solidFill>
              </a:rPr>
              <a:t>ВОПРОС:</a:t>
            </a:r>
            <a:endParaRPr lang="ru-RU" sz="3600" b="1" dirty="0">
              <a:solidFill>
                <a:srgbClr val="00206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42911" y="1071546"/>
            <a:ext cx="828680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/>
              <a:t>Обычно он изображается простым и бесхитростным малым, но благодаря своей честности, усердию и труду обязательно побеждает зло и даже женится на Царевне. </a:t>
            </a:r>
            <a:endParaRPr lang="ru-RU" sz="28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714348" y="5925941"/>
            <a:ext cx="15264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chemeClr val="accent3">
                    <a:lumMod val="50000"/>
                  </a:schemeClr>
                </a:solidFill>
              </a:rPr>
              <a:t>ОТВЕТ:</a:t>
            </a:r>
            <a:endParaRPr lang="ru-RU" sz="36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357422" y="5812713"/>
            <a:ext cx="329898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b="1" dirty="0" smtClean="0">
                <a:solidFill>
                  <a:srgbClr val="FF0000"/>
                </a:solidFill>
              </a:rPr>
              <a:t>Иван </a:t>
            </a:r>
            <a:r>
              <a:rPr lang="ru-RU" sz="4800" b="1" dirty="0" err="1" smtClean="0">
                <a:solidFill>
                  <a:srgbClr val="FF0000"/>
                </a:solidFill>
              </a:rPr>
              <a:t>Дурак</a:t>
            </a:r>
            <a:endParaRPr lang="ru-RU" sz="4800" b="1" dirty="0">
              <a:solidFill>
                <a:srgbClr val="FF0000"/>
              </a:solidFill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6215074" y="214290"/>
            <a:ext cx="2714644" cy="714380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</a:rPr>
              <a:t>1 .   </a:t>
            </a:r>
            <a:r>
              <a:rPr lang="ru-RU" sz="2000" b="1" dirty="0" smtClean="0">
                <a:solidFill>
                  <a:schemeClr val="tx1"/>
                </a:solidFill>
              </a:rPr>
              <a:t>Русские сказки</a:t>
            </a:r>
            <a:endParaRPr lang="ru-RU" sz="2000" b="1" dirty="0">
              <a:solidFill>
                <a:schemeClr val="tx1"/>
              </a:solidFill>
            </a:endParaRPr>
          </a:p>
        </p:txBody>
      </p:sp>
      <p:pic>
        <p:nvPicPr>
          <p:cNvPr id="9" name="Рисунок 8" descr="12ad5d.5ese8n.2oqc.q4.dw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910" y="3000372"/>
            <a:ext cx="5394014" cy="28691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Управляющая кнопка: домой 2">
            <a:hlinkClick r:id="rId2" action="ppaction://hlinksldjump" highlightClick="1"/>
          </p:cNvPr>
          <p:cNvSpPr/>
          <p:nvPr/>
        </p:nvSpPr>
        <p:spPr>
          <a:xfrm>
            <a:off x="7929586" y="5929330"/>
            <a:ext cx="714380" cy="642918"/>
          </a:xfrm>
          <a:prstGeom prst="actionButtonHom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5357818" y="428604"/>
            <a:ext cx="3429024" cy="714380"/>
          </a:xfrm>
          <a:prstGeom prst="round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  </a:t>
            </a:r>
            <a:r>
              <a:rPr lang="ru-RU" sz="2000" b="1" dirty="0" smtClean="0">
                <a:solidFill>
                  <a:schemeClr val="tx1"/>
                </a:solidFill>
              </a:rPr>
              <a:t>37.   Узнай героя</a:t>
            </a:r>
            <a:endParaRPr lang="ru-RU" sz="2000" b="1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4282" y="571480"/>
            <a:ext cx="19784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rgbClr val="002060"/>
                </a:solidFill>
              </a:rPr>
              <a:t>ВОПРОС:</a:t>
            </a:r>
            <a:endParaRPr lang="ru-RU" sz="3600" b="1" dirty="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5720" y="1285860"/>
            <a:ext cx="678661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/>
              <a:t>ЭТОГО ГЕРОЯ ЛЕГКО УЗНАТЬ </a:t>
            </a:r>
          </a:p>
          <a:p>
            <a:r>
              <a:rPr lang="ru-RU" sz="3200" b="1" dirty="0" smtClean="0"/>
              <a:t>ПО ШРАМУ НА ЛБУ</a:t>
            </a:r>
          </a:p>
          <a:p>
            <a:r>
              <a:rPr lang="ru-RU" sz="3200" b="1" dirty="0" smtClean="0"/>
              <a:t>И ПО ДОМАШНЕМУ ПИТОМЦУ </a:t>
            </a:r>
          </a:p>
          <a:p>
            <a:r>
              <a:rPr lang="ru-RU" sz="3200" b="1" dirty="0" smtClean="0"/>
              <a:t>В ВИДЕ БЕЛОЙ СОВЫ</a:t>
            </a:r>
            <a:endParaRPr lang="ru-RU" sz="32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357158" y="4714884"/>
            <a:ext cx="15264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chemeClr val="accent3">
                    <a:lumMod val="50000"/>
                  </a:schemeClr>
                </a:solidFill>
              </a:rPr>
              <a:t>ОТВЕТ:</a:t>
            </a:r>
            <a:endParaRPr lang="ru-RU" sz="36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28596" y="5500702"/>
            <a:ext cx="25238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</a:rPr>
              <a:t>Гарри </a:t>
            </a:r>
            <a:r>
              <a:rPr lang="ru-RU" sz="3200" b="1" dirty="0" err="1" smtClean="0">
                <a:solidFill>
                  <a:srgbClr val="C00000"/>
                </a:solidFill>
              </a:rPr>
              <a:t>Поттер</a:t>
            </a:r>
            <a:endParaRPr lang="ru-RU" sz="3200" b="1" dirty="0">
              <a:solidFill>
                <a:srgbClr val="C00000"/>
              </a:solidFill>
            </a:endParaRPr>
          </a:p>
        </p:txBody>
      </p:sp>
      <p:pic>
        <p:nvPicPr>
          <p:cNvPr id="9" name="Рисунок 8" descr="s1200 (7).jpg"/>
          <p:cNvPicPr>
            <a:picLocks noChangeAspect="1"/>
          </p:cNvPicPr>
          <p:nvPr/>
        </p:nvPicPr>
        <p:blipFill>
          <a:blip r:embed="rId3"/>
          <a:srcRect l="8593" r="20312"/>
          <a:stretch>
            <a:fillRect/>
          </a:stretch>
        </p:blipFill>
        <p:spPr>
          <a:xfrm>
            <a:off x="3428992" y="3407042"/>
            <a:ext cx="4286280" cy="31652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Управляющая кнопка: домой 2">
            <a:hlinkClick r:id="rId2" action="ppaction://hlinksldjump" highlightClick="1"/>
          </p:cNvPr>
          <p:cNvSpPr/>
          <p:nvPr/>
        </p:nvSpPr>
        <p:spPr>
          <a:xfrm>
            <a:off x="8072462" y="6072206"/>
            <a:ext cx="714380" cy="642918"/>
          </a:xfrm>
          <a:prstGeom prst="actionButtonHom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5072066" y="285728"/>
            <a:ext cx="3643338" cy="785818"/>
          </a:xfrm>
          <a:prstGeom prst="round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</a:rPr>
              <a:t>  38.    </a:t>
            </a:r>
            <a:r>
              <a:rPr lang="ru-RU" sz="2000" b="1" dirty="0" smtClean="0">
                <a:solidFill>
                  <a:schemeClr val="tx1"/>
                </a:solidFill>
              </a:rPr>
              <a:t>Сказки о животных </a:t>
            </a:r>
            <a:endParaRPr lang="ru-RU" sz="2000" b="1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7158" y="500042"/>
            <a:ext cx="19784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rgbClr val="002060"/>
                </a:solidFill>
              </a:rPr>
              <a:t>ВОПРОС:</a:t>
            </a:r>
            <a:endParaRPr lang="ru-RU" sz="3600" b="1" dirty="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8596" y="1285860"/>
            <a:ext cx="84296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</a:rPr>
              <a:t>Угадайте сказку:</a:t>
            </a:r>
            <a:endParaRPr lang="ru-RU" sz="32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8596" y="5572140"/>
            <a:ext cx="15264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chemeClr val="accent3">
                    <a:lumMod val="50000"/>
                  </a:schemeClr>
                </a:solidFill>
              </a:rPr>
              <a:t>ОТВЕТ:</a:t>
            </a:r>
            <a:endParaRPr lang="ru-RU" sz="36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071670" y="5643578"/>
            <a:ext cx="31101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</a:rPr>
              <a:t>ГАДКИЙ УТЁНОК</a:t>
            </a:r>
            <a:endParaRPr lang="ru-RU" sz="3200" b="1" dirty="0">
              <a:solidFill>
                <a:srgbClr val="C00000"/>
              </a:solidFill>
            </a:endParaRPr>
          </a:p>
        </p:txBody>
      </p:sp>
      <p:pic>
        <p:nvPicPr>
          <p:cNvPr id="9" name="Рисунок 8" descr="s1200 (8).jpg"/>
          <p:cNvPicPr>
            <a:picLocks noChangeAspect="1"/>
          </p:cNvPicPr>
          <p:nvPr/>
        </p:nvPicPr>
        <p:blipFill>
          <a:blip r:embed="rId3" cstate="print"/>
          <a:srcRect l="13672" r="10156"/>
          <a:stretch>
            <a:fillRect/>
          </a:stretch>
        </p:blipFill>
        <p:spPr>
          <a:xfrm>
            <a:off x="214282" y="2071678"/>
            <a:ext cx="2786082" cy="2612136"/>
          </a:xfrm>
          <a:prstGeom prst="rect">
            <a:avLst/>
          </a:prstGeom>
        </p:spPr>
      </p:pic>
      <p:pic>
        <p:nvPicPr>
          <p:cNvPr id="10" name="Рисунок 9" descr="indiuki-ptitsy-para.jpg"/>
          <p:cNvPicPr>
            <a:picLocks noChangeAspect="1"/>
          </p:cNvPicPr>
          <p:nvPr/>
        </p:nvPicPr>
        <p:blipFill>
          <a:blip r:embed="rId4" cstate="print"/>
          <a:srcRect l="21094" r="14062"/>
          <a:stretch>
            <a:fillRect/>
          </a:stretch>
        </p:blipFill>
        <p:spPr>
          <a:xfrm>
            <a:off x="3071802" y="2071677"/>
            <a:ext cx="3000396" cy="2602735"/>
          </a:xfrm>
          <a:prstGeom prst="rect">
            <a:avLst/>
          </a:prstGeom>
        </p:spPr>
      </p:pic>
      <p:pic>
        <p:nvPicPr>
          <p:cNvPr id="11" name="Рисунок 10" descr="de2bc58698542bb3c836c9d54486fdb0.jpg"/>
          <p:cNvPicPr>
            <a:picLocks noChangeAspect="1"/>
          </p:cNvPicPr>
          <p:nvPr/>
        </p:nvPicPr>
        <p:blipFill>
          <a:blip r:embed="rId5"/>
          <a:srcRect l="16406" r="21875"/>
          <a:stretch>
            <a:fillRect/>
          </a:stretch>
        </p:blipFill>
        <p:spPr>
          <a:xfrm>
            <a:off x="6143635" y="2071678"/>
            <a:ext cx="2821821" cy="25717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Управляющая кнопка: домой 2">
            <a:hlinkClick r:id="rId2" action="ppaction://hlinksldjump" highlightClick="1"/>
          </p:cNvPr>
          <p:cNvSpPr/>
          <p:nvPr/>
        </p:nvSpPr>
        <p:spPr>
          <a:xfrm>
            <a:off x="7929586" y="5929330"/>
            <a:ext cx="714380" cy="642918"/>
          </a:xfrm>
          <a:prstGeom prst="actionButtonHom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5715008" y="285728"/>
            <a:ext cx="3071834" cy="571504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  </a:t>
            </a:r>
            <a:r>
              <a:rPr lang="ru-RU" sz="2000" b="1" dirty="0" smtClean="0">
                <a:solidFill>
                  <a:schemeClr val="tx1"/>
                </a:solidFill>
              </a:rPr>
              <a:t>39.   </a:t>
            </a:r>
            <a:r>
              <a:rPr lang="ru-RU" sz="2000" b="1" dirty="0" smtClean="0">
                <a:solidFill>
                  <a:schemeClr val="tx1"/>
                </a:solidFill>
              </a:rPr>
              <a:t>Русские сказки </a:t>
            </a:r>
            <a:endParaRPr lang="ru-RU" sz="2000" b="1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7158" y="571480"/>
            <a:ext cx="19784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rgbClr val="002060"/>
                </a:solidFill>
              </a:rPr>
              <a:t>ВОПРОС:</a:t>
            </a:r>
            <a:endParaRPr lang="ru-RU" sz="3600" b="1" dirty="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8596" y="1214422"/>
            <a:ext cx="320228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Угадайте сказку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71472" y="5786454"/>
            <a:ext cx="15264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chemeClr val="accent3">
                    <a:lumMod val="50000"/>
                  </a:schemeClr>
                </a:solidFill>
              </a:rPr>
              <a:t>ОТВЕТ:</a:t>
            </a:r>
            <a:endParaRPr lang="ru-RU" sz="36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14546" y="5857892"/>
            <a:ext cx="340170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</a:rPr>
              <a:t>Никита Кожемяка</a:t>
            </a:r>
            <a:endParaRPr lang="ru-RU" sz="3200" b="1" dirty="0">
              <a:solidFill>
                <a:srgbClr val="C00000"/>
              </a:solidFill>
            </a:endParaRPr>
          </a:p>
        </p:txBody>
      </p:sp>
      <p:pic>
        <p:nvPicPr>
          <p:cNvPr id="10" name="Рисунок 9" descr="ник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48" y="1928801"/>
            <a:ext cx="3360144" cy="3284541"/>
          </a:xfrm>
          <a:prstGeom prst="rect">
            <a:avLst/>
          </a:prstGeom>
        </p:spPr>
      </p:pic>
      <p:pic>
        <p:nvPicPr>
          <p:cNvPr id="11" name="Рисунок 10" descr="ник2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0430" y="1928802"/>
            <a:ext cx="2786081" cy="3338875"/>
          </a:xfrm>
          <a:prstGeom prst="rect">
            <a:avLst/>
          </a:prstGeom>
        </p:spPr>
      </p:pic>
      <p:pic>
        <p:nvPicPr>
          <p:cNvPr id="12" name="Рисунок 11" descr="unnamed.jpg"/>
          <p:cNvPicPr>
            <a:picLocks noChangeAspect="1"/>
          </p:cNvPicPr>
          <p:nvPr/>
        </p:nvPicPr>
        <p:blipFill>
          <a:blip r:embed="rId5"/>
          <a:srcRect b="18018"/>
          <a:stretch>
            <a:fillRect/>
          </a:stretch>
        </p:blipFill>
        <p:spPr>
          <a:xfrm>
            <a:off x="6357950" y="1928802"/>
            <a:ext cx="2643206" cy="33575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Управляющая кнопка: домой 2">
            <a:hlinkClick r:id="rId2" action="ppaction://hlinksldjump" highlightClick="1"/>
          </p:cNvPr>
          <p:cNvSpPr/>
          <p:nvPr/>
        </p:nvSpPr>
        <p:spPr>
          <a:xfrm>
            <a:off x="8072462" y="6072206"/>
            <a:ext cx="714380" cy="642918"/>
          </a:xfrm>
          <a:prstGeom prst="actionButtonHome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5429256" y="357166"/>
            <a:ext cx="3429024" cy="714380"/>
          </a:xfrm>
          <a:prstGeom prst="roundRect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</a:rPr>
              <a:t>40.   </a:t>
            </a:r>
            <a:r>
              <a:rPr lang="ru-RU" sz="2000" b="1" dirty="0" smtClean="0">
                <a:solidFill>
                  <a:schemeClr val="tx1"/>
                </a:solidFill>
              </a:rPr>
              <a:t>Волшебные предметы</a:t>
            </a:r>
            <a:endParaRPr lang="ru-RU" sz="2000" b="1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7158" y="642918"/>
            <a:ext cx="19784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rgbClr val="002060"/>
                </a:solidFill>
              </a:rPr>
              <a:t>ВОПРОС:</a:t>
            </a:r>
            <a:endParaRPr lang="ru-RU" sz="3600" b="1" dirty="0">
              <a:solidFill>
                <a:srgbClr val="00206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0034" y="4425743"/>
            <a:ext cx="15264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chemeClr val="accent3">
                    <a:lumMod val="50000"/>
                  </a:schemeClr>
                </a:solidFill>
              </a:rPr>
              <a:t>ОТВЕТ:</a:t>
            </a:r>
            <a:endParaRPr lang="ru-RU" sz="36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00166" y="5286388"/>
            <a:ext cx="40418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</a:rPr>
              <a:t>САПОГИ-СКОРОХОДЫ</a:t>
            </a:r>
            <a:endParaRPr lang="ru-RU" sz="3200" b="1" dirty="0">
              <a:solidFill>
                <a:srgbClr val="C00000"/>
              </a:solidFill>
            </a:endParaRPr>
          </a:p>
        </p:txBody>
      </p:sp>
      <p:pic>
        <p:nvPicPr>
          <p:cNvPr id="9" name="Рисунок 8" descr="sapogi01.jpg"/>
          <p:cNvPicPr>
            <a:picLocks noChangeAspect="1"/>
          </p:cNvPicPr>
          <p:nvPr/>
        </p:nvPicPr>
        <p:blipFill>
          <a:blip r:embed="rId3"/>
          <a:srcRect l="22500" r="20000"/>
          <a:stretch>
            <a:fillRect/>
          </a:stretch>
        </p:blipFill>
        <p:spPr>
          <a:xfrm>
            <a:off x="5643570" y="2357455"/>
            <a:ext cx="3286148" cy="357187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28596" y="1285860"/>
            <a:ext cx="628654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/>
              <a:t>Обладатель этой вещи мог с легкостью и со скоростью света перемещаться на огромные расстояния. </a:t>
            </a:r>
            <a:endParaRPr lang="ru-RU" sz="3200" b="1" dirty="0" smtClean="0"/>
          </a:p>
          <a:p>
            <a:r>
              <a:rPr lang="ru-RU" sz="3200" b="1" dirty="0" smtClean="0"/>
              <a:t>Главное – чтобы по размеру подошли. </a:t>
            </a:r>
            <a:endParaRPr lang="ru-RU" sz="3200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8" grpId="0"/>
      <p:bldP spid="6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Управляющая кнопка: домой 2">
            <a:hlinkClick r:id="rId2" action="ppaction://hlinksldjump" highlightClick="1"/>
          </p:cNvPr>
          <p:cNvSpPr/>
          <p:nvPr/>
        </p:nvSpPr>
        <p:spPr>
          <a:xfrm>
            <a:off x="8072462" y="6072206"/>
            <a:ext cx="714380" cy="642918"/>
          </a:xfrm>
          <a:prstGeom prst="actionButtonHom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5500694" y="214290"/>
            <a:ext cx="3429024" cy="714380"/>
          </a:xfrm>
          <a:prstGeom prst="round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</a:rPr>
              <a:t>  41.   Узнай героя</a:t>
            </a:r>
            <a:endParaRPr lang="ru-RU" sz="2000" b="1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28596" y="571480"/>
            <a:ext cx="19784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rgbClr val="002060"/>
                </a:solidFill>
              </a:rPr>
              <a:t>ВОПРОС:</a:t>
            </a:r>
            <a:endParaRPr lang="ru-RU" sz="3600" b="1" dirty="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71472" y="1214422"/>
            <a:ext cx="542932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latin typeface="Arial" pitchFamily="34" charset="0"/>
                <a:cs typeface="Arial" pitchFamily="34" charset="0"/>
              </a:rPr>
              <a:t>УЗНАТЬ ЕГО ОЧЕНЬ ПРОСТО – </a:t>
            </a:r>
          </a:p>
          <a:p>
            <a:r>
              <a:rPr lang="ru-RU" sz="3200" b="1" dirty="0" smtClean="0">
                <a:latin typeface="Arial" pitchFamily="34" charset="0"/>
                <a:cs typeface="Arial" pitchFamily="34" charset="0"/>
              </a:rPr>
              <a:t>ПО ПРОПЕЛЛЕРУ ЗА СПИНОЙ</a:t>
            </a:r>
          </a:p>
          <a:p>
            <a:r>
              <a:rPr lang="ru-RU" sz="3200" b="1" dirty="0" smtClean="0">
                <a:latin typeface="Arial" pitchFamily="34" charset="0"/>
                <a:cs typeface="Arial" pitchFamily="34" charset="0"/>
              </a:rPr>
              <a:t>И ЛЮБВИ К ВАРЕНЬЮ</a:t>
            </a:r>
            <a:endParaRPr lang="ru-RU" sz="3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42910" y="4143380"/>
            <a:ext cx="15264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chemeClr val="accent3">
                    <a:lumMod val="50000"/>
                  </a:schemeClr>
                </a:solidFill>
              </a:rPr>
              <a:t>ОТВЕТ:</a:t>
            </a:r>
            <a:endParaRPr lang="ru-RU" sz="36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14348" y="4786322"/>
            <a:ext cx="16639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err="1" smtClean="0">
                <a:solidFill>
                  <a:srgbClr val="C00000"/>
                </a:solidFill>
              </a:rPr>
              <a:t>Карлсон</a:t>
            </a:r>
            <a:endParaRPr lang="ru-RU" sz="3200" b="1" dirty="0">
              <a:solidFill>
                <a:srgbClr val="C00000"/>
              </a:solidFill>
            </a:endParaRPr>
          </a:p>
        </p:txBody>
      </p:sp>
      <p:pic>
        <p:nvPicPr>
          <p:cNvPr id="10" name="Рисунок 9" descr="1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29256" y="1714488"/>
            <a:ext cx="3182543" cy="35901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Управляющая кнопка: домой 2">
            <a:hlinkClick r:id="rId2" action="ppaction://hlinksldjump" highlightClick="1"/>
          </p:cNvPr>
          <p:cNvSpPr/>
          <p:nvPr/>
        </p:nvSpPr>
        <p:spPr>
          <a:xfrm>
            <a:off x="8072462" y="6072206"/>
            <a:ext cx="714380" cy="642918"/>
          </a:xfrm>
          <a:prstGeom prst="actionButtonHom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4572000" y="571480"/>
            <a:ext cx="4357718" cy="642942"/>
          </a:xfrm>
          <a:prstGeom prst="round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</a:rPr>
              <a:t>  42.   </a:t>
            </a:r>
            <a:r>
              <a:rPr lang="ru-RU" sz="2000" b="1" dirty="0" smtClean="0">
                <a:solidFill>
                  <a:schemeClr val="tx1"/>
                </a:solidFill>
              </a:rPr>
              <a:t>Сказки о животных </a:t>
            </a:r>
            <a:endParaRPr lang="ru-RU" sz="2000" b="1" dirty="0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71472" y="500042"/>
            <a:ext cx="19784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rgbClr val="002060"/>
                </a:solidFill>
              </a:rPr>
              <a:t>ВОПРОС:</a:t>
            </a:r>
            <a:endParaRPr lang="ru-RU" sz="3600" b="1" dirty="0">
              <a:solidFill>
                <a:srgbClr val="00206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8596" y="1675520"/>
            <a:ext cx="585791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/>
              <a:t>В этой сказке все лесные звери так боялись одно домашнее животное, что даже медведь говорил о нем:</a:t>
            </a:r>
          </a:p>
          <a:p>
            <a:r>
              <a:rPr lang="ru-RU" sz="3200" b="1" dirty="0" smtClean="0"/>
              <a:t>«Невелик</a:t>
            </a:r>
            <a:r>
              <a:rPr lang="ru-RU" sz="3200" b="1" dirty="0" smtClean="0"/>
              <a:t>, да прожорлив! </a:t>
            </a:r>
            <a:endParaRPr lang="ru-RU" sz="3200" b="1" dirty="0" smtClean="0"/>
          </a:p>
          <a:p>
            <a:r>
              <a:rPr lang="ru-RU" sz="3200" b="1" dirty="0" smtClean="0"/>
              <a:t>Нам </a:t>
            </a:r>
            <a:r>
              <a:rPr lang="ru-RU" sz="3200" b="1" dirty="0" smtClean="0"/>
              <a:t>четверым не съесть, </a:t>
            </a:r>
            <a:endParaRPr lang="ru-RU" sz="3200" b="1" dirty="0" smtClean="0"/>
          </a:p>
          <a:p>
            <a:r>
              <a:rPr lang="ru-RU" sz="3200" b="1" dirty="0" smtClean="0"/>
              <a:t>а </a:t>
            </a:r>
            <a:r>
              <a:rPr lang="ru-RU" sz="3200" b="1" dirty="0" smtClean="0"/>
              <a:t>ему одному </a:t>
            </a:r>
            <a:r>
              <a:rPr lang="ru-RU" sz="3200" b="1" dirty="0" smtClean="0"/>
              <a:t>мало»</a:t>
            </a:r>
            <a:endParaRPr lang="ru-RU" sz="32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428596" y="5429264"/>
            <a:ext cx="15264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chemeClr val="accent3">
                    <a:lumMod val="50000"/>
                  </a:schemeClr>
                </a:solidFill>
              </a:rPr>
              <a:t>ОТВЕТ:</a:t>
            </a:r>
            <a:endParaRPr lang="ru-RU" sz="36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428860" y="5500702"/>
            <a:ext cx="23232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</a:rPr>
              <a:t>КОТ И ЛИСА</a:t>
            </a:r>
            <a:endParaRPr lang="ru-RU" sz="3200" b="1" dirty="0">
              <a:solidFill>
                <a:srgbClr val="C00000"/>
              </a:solidFill>
            </a:endParaRPr>
          </a:p>
        </p:txBody>
      </p:sp>
      <p:pic>
        <p:nvPicPr>
          <p:cNvPr id="10" name="Рисунок 9" descr="pictur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0760" y="1551882"/>
            <a:ext cx="2965324" cy="42345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Управляющая кнопка: домой 2">
            <a:hlinkClick r:id="rId2" action="ppaction://hlinksldjump" highlightClick="1"/>
          </p:cNvPr>
          <p:cNvSpPr/>
          <p:nvPr/>
        </p:nvSpPr>
        <p:spPr>
          <a:xfrm>
            <a:off x="8072462" y="6072206"/>
            <a:ext cx="714380" cy="642918"/>
          </a:xfrm>
          <a:prstGeom prst="actionButtonHom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5786446" y="214290"/>
            <a:ext cx="3214710" cy="714380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</a:rPr>
              <a:t>   43.   </a:t>
            </a:r>
            <a:r>
              <a:rPr lang="ru-RU" sz="2000" b="1" dirty="0" smtClean="0">
                <a:solidFill>
                  <a:schemeClr val="tx1"/>
                </a:solidFill>
              </a:rPr>
              <a:t>Русские сказки</a:t>
            </a:r>
            <a:endParaRPr lang="ru-RU" sz="2000" b="1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93309" y="357166"/>
            <a:ext cx="19784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rgbClr val="002060"/>
                </a:solidFill>
              </a:rPr>
              <a:t>ВОПРОС:</a:t>
            </a:r>
            <a:endParaRPr lang="ru-RU" sz="3600" b="1" dirty="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71472" y="1071546"/>
            <a:ext cx="4714908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Если верить сказке, когда этот персонаж бежал, </a:t>
            </a:r>
          </a:p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то земля вокруг дрожала,</a:t>
            </a:r>
          </a:p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а уж прыгнуть мог выше самой высокой башни.</a:t>
            </a:r>
            <a:endParaRPr lang="ru-RU" sz="32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8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42910" y="5000636"/>
            <a:ext cx="15264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chemeClr val="accent3">
                    <a:lumMod val="50000"/>
                  </a:schemeClr>
                </a:solidFill>
              </a:rPr>
              <a:t>ОТВЕТ:</a:t>
            </a:r>
            <a:endParaRPr lang="ru-RU" sz="36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71472" y="5643578"/>
            <a:ext cx="30003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</a:rPr>
              <a:t>Сивка-Бурка</a:t>
            </a:r>
            <a:endParaRPr lang="ru-RU" sz="3200" b="1" dirty="0">
              <a:solidFill>
                <a:srgbClr val="C00000"/>
              </a:solidFill>
            </a:endParaRPr>
          </a:p>
        </p:txBody>
      </p:sp>
      <p:pic>
        <p:nvPicPr>
          <p:cNvPr id="9" name="Рисунок 8" descr="sivka-burka1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3504" y="1071546"/>
            <a:ext cx="3605247" cy="47149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Управляющая кнопка: домой 2">
            <a:hlinkClick r:id="rId2" action="ppaction://hlinksldjump" highlightClick="1"/>
          </p:cNvPr>
          <p:cNvSpPr/>
          <p:nvPr/>
        </p:nvSpPr>
        <p:spPr>
          <a:xfrm>
            <a:off x="8072462" y="6072206"/>
            <a:ext cx="714380" cy="642918"/>
          </a:xfrm>
          <a:prstGeom prst="actionButtonHome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5214942" y="428604"/>
            <a:ext cx="3500462" cy="714380"/>
          </a:xfrm>
          <a:prstGeom prst="roundRect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</a:rPr>
              <a:t>44.   </a:t>
            </a:r>
            <a:r>
              <a:rPr lang="ru-RU" sz="2000" b="1" dirty="0" smtClean="0">
                <a:solidFill>
                  <a:schemeClr val="tx1"/>
                </a:solidFill>
              </a:rPr>
              <a:t>Волшебные предметы</a:t>
            </a:r>
            <a:endParaRPr lang="ru-RU" sz="2000" b="1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0433" y="357166"/>
            <a:ext cx="19784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rgbClr val="002060"/>
                </a:solidFill>
              </a:rPr>
              <a:t>ВОПРОС:</a:t>
            </a:r>
            <a:endParaRPr lang="ru-RU" sz="3600" b="1" dirty="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7158" y="1127170"/>
            <a:ext cx="7929585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latin typeface="Arial" pitchFamily="34" charset="0"/>
                <a:cs typeface="Arial" pitchFamily="34" charset="0"/>
              </a:rPr>
              <a:t>С помощью этого волшебного предмета можно вызвать самых разных помощников: трёх громадных псов, коня или 12 молодцев</a:t>
            </a:r>
            <a:endParaRPr lang="ru-RU" sz="3200" dirty="0" smtClean="0">
              <a:latin typeface="Arial" pitchFamily="34" charset="0"/>
              <a:cs typeface="Arial" pitchFamily="34" charset="0"/>
            </a:endParaRPr>
          </a:p>
          <a:p>
            <a:endParaRPr lang="ru-RU" sz="3000" b="1" dirty="0" smtClean="0">
              <a:latin typeface="Arial" pitchFamily="34" charset="0"/>
              <a:cs typeface="Arial" pitchFamily="34" charset="0"/>
            </a:endParaRPr>
          </a:p>
          <a:p>
            <a:endParaRPr lang="ru-RU" sz="3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7158" y="3500438"/>
            <a:ext cx="15264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chemeClr val="accent3">
                    <a:lumMod val="50000"/>
                  </a:schemeClr>
                </a:solidFill>
              </a:rPr>
              <a:t>ОТВЕТ:</a:t>
            </a:r>
            <a:endParaRPr lang="ru-RU" sz="36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57158" y="4201547"/>
            <a:ext cx="16754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</a:rPr>
              <a:t>ОГНИВО</a:t>
            </a:r>
            <a:endParaRPr lang="ru-RU" sz="3200" b="1" dirty="0">
              <a:solidFill>
                <a:srgbClr val="C00000"/>
              </a:solidFill>
            </a:endParaRPr>
          </a:p>
        </p:txBody>
      </p:sp>
      <p:pic>
        <p:nvPicPr>
          <p:cNvPr id="9" name="Рисунок 8" descr="1_222556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7422" y="3237298"/>
            <a:ext cx="5643570" cy="34778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Управляющая кнопка: домой 2">
            <a:hlinkClick r:id="rId2" action="ppaction://hlinksldjump" highlightClick="1"/>
          </p:cNvPr>
          <p:cNvSpPr/>
          <p:nvPr/>
        </p:nvSpPr>
        <p:spPr>
          <a:xfrm>
            <a:off x="8072462" y="6072206"/>
            <a:ext cx="714380" cy="642918"/>
          </a:xfrm>
          <a:prstGeom prst="actionButtonHom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4643438" y="214290"/>
            <a:ext cx="4357718" cy="642942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 </a:t>
            </a:r>
            <a:r>
              <a:rPr lang="ru-RU" sz="2000" b="1" dirty="0" smtClean="0">
                <a:solidFill>
                  <a:schemeClr val="tx1"/>
                </a:solidFill>
              </a:rPr>
              <a:t>45.   </a:t>
            </a:r>
            <a:r>
              <a:rPr lang="ru-RU" sz="2000" b="1" dirty="0" smtClean="0">
                <a:solidFill>
                  <a:schemeClr val="tx1"/>
                </a:solidFill>
              </a:rPr>
              <a:t>Авторские сказки</a:t>
            </a:r>
            <a:endParaRPr lang="ru-RU" sz="2000" b="1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4282" y="571480"/>
            <a:ext cx="19784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rgbClr val="002060"/>
                </a:solidFill>
              </a:rPr>
              <a:t>ВОПРОС:</a:t>
            </a:r>
            <a:endParaRPr lang="ru-RU" sz="3600" b="1" dirty="0">
              <a:solidFill>
                <a:srgbClr val="00206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0034" y="5929330"/>
            <a:ext cx="15264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chemeClr val="accent3">
                    <a:lumMod val="50000"/>
                  </a:schemeClr>
                </a:solidFill>
              </a:rPr>
              <a:t>ОТВЕТ:</a:t>
            </a:r>
            <a:endParaRPr lang="ru-RU" sz="36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00298" y="5929330"/>
            <a:ext cx="26799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</a:rPr>
              <a:t>Синяя Борода</a:t>
            </a:r>
            <a:endParaRPr lang="ru-RU" sz="3200" b="1" dirty="0">
              <a:solidFill>
                <a:srgbClr val="C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71472" y="1371415"/>
            <a:ext cx="7143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/>
              <a:t>Эта сказка о странном человеке и его жёнах. А было их ровно 7. </a:t>
            </a:r>
            <a:endParaRPr lang="ru-RU" sz="3600" b="1" dirty="0"/>
          </a:p>
        </p:txBody>
      </p:sp>
      <p:pic>
        <p:nvPicPr>
          <p:cNvPr id="12" name="Рисунок 11" descr="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4414" y="2571744"/>
            <a:ext cx="6204869" cy="32575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Управляющая кнопка: домой 2">
            <a:hlinkClick r:id="rId2" action="ppaction://hlinksldjump" highlightClick="1"/>
          </p:cNvPr>
          <p:cNvSpPr/>
          <p:nvPr/>
        </p:nvSpPr>
        <p:spPr>
          <a:xfrm>
            <a:off x="8072462" y="6072206"/>
            <a:ext cx="714380" cy="642918"/>
          </a:xfrm>
          <a:prstGeom prst="actionButtonHom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428596" y="571480"/>
            <a:ext cx="19784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rgbClr val="002060"/>
                </a:solidFill>
              </a:rPr>
              <a:t>ВОПРОС:</a:t>
            </a:r>
            <a:endParaRPr lang="ru-RU" sz="3600" b="1" dirty="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8596" y="2214554"/>
            <a:ext cx="607223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500" b="1" dirty="0" smtClean="0">
                <a:latin typeface="Times New Roman" pitchFamily="18" charset="0"/>
                <a:cs typeface="Times New Roman" pitchFamily="18" charset="0"/>
              </a:rPr>
              <a:t>Согласно этой сказке,</a:t>
            </a:r>
          </a:p>
          <a:p>
            <a:r>
              <a:rPr lang="ru-RU" sz="3500" b="1" dirty="0" smtClean="0">
                <a:latin typeface="Times New Roman" pitchFamily="18" charset="0"/>
                <a:cs typeface="Times New Roman" pitchFamily="18" charset="0"/>
              </a:rPr>
              <a:t>При строительстве дома </a:t>
            </a:r>
          </a:p>
          <a:p>
            <a:r>
              <a:rPr lang="ru-RU" sz="3500" b="1" dirty="0" smtClean="0">
                <a:latin typeface="Times New Roman" pitchFamily="18" charset="0"/>
                <a:cs typeface="Times New Roman" pitchFamily="18" charset="0"/>
              </a:rPr>
              <a:t>не стоит жалеть </a:t>
            </a:r>
          </a:p>
          <a:p>
            <a:r>
              <a:rPr lang="ru-RU" sz="3500" b="1" dirty="0" smtClean="0">
                <a:latin typeface="Times New Roman" pitchFamily="18" charset="0"/>
                <a:cs typeface="Times New Roman" pitchFamily="18" charset="0"/>
              </a:rPr>
              <a:t>кирпичей и цемента</a:t>
            </a:r>
            <a:endParaRPr lang="ru-RU" sz="3500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8596" y="5214950"/>
            <a:ext cx="15264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chemeClr val="accent3">
                    <a:lumMod val="50000"/>
                  </a:schemeClr>
                </a:solidFill>
              </a:rPr>
              <a:t>ОТВЕТ:</a:t>
            </a:r>
            <a:endParaRPr lang="ru-RU" sz="36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85984" y="5214950"/>
            <a:ext cx="279313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</a:rPr>
              <a:t>Три поросёнка</a:t>
            </a:r>
            <a:endParaRPr lang="ru-RU" sz="3200" b="1" dirty="0">
              <a:solidFill>
                <a:srgbClr val="C00000"/>
              </a:solidFill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929190" y="285728"/>
            <a:ext cx="3786214" cy="714380"/>
          </a:xfrm>
          <a:prstGeom prst="round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  </a:t>
            </a:r>
            <a:r>
              <a:rPr lang="ru-RU" sz="2000" b="1" dirty="0" smtClean="0">
                <a:solidFill>
                  <a:schemeClr val="tx1"/>
                </a:solidFill>
              </a:rPr>
              <a:t>46.   </a:t>
            </a:r>
            <a:r>
              <a:rPr lang="ru-RU" sz="2000" b="1" dirty="0" smtClean="0">
                <a:solidFill>
                  <a:schemeClr val="tx1"/>
                </a:solidFill>
              </a:rPr>
              <a:t>Сказки о животных</a:t>
            </a:r>
            <a:endParaRPr lang="ru-RU" sz="2000" b="1" dirty="0">
              <a:solidFill>
                <a:schemeClr val="tx1"/>
              </a:solidFill>
            </a:endParaRPr>
          </a:p>
        </p:txBody>
      </p:sp>
      <p:pic>
        <p:nvPicPr>
          <p:cNvPr id="9" name="Рисунок 8" descr="03860529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2132" y="1285860"/>
            <a:ext cx="3286148" cy="44143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Скругленный прямоугольник 9"/>
          <p:cNvSpPr/>
          <p:nvPr/>
        </p:nvSpPr>
        <p:spPr>
          <a:xfrm>
            <a:off x="5643570" y="214290"/>
            <a:ext cx="3286148" cy="571504"/>
          </a:xfrm>
          <a:prstGeom prst="roundRect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Управляющая кнопка: домой 2">
            <a:hlinkClick r:id="rId2" action="ppaction://hlinksldjump" highlightClick="1"/>
          </p:cNvPr>
          <p:cNvSpPr/>
          <p:nvPr/>
        </p:nvSpPr>
        <p:spPr>
          <a:xfrm>
            <a:off x="8072462" y="6072206"/>
            <a:ext cx="714380" cy="642918"/>
          </a:xfrm>
          <a:prstGeom prst="actionButtonHome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500034" y="357166"/>
            <a:ext cx="19784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rgbClr val="002060"/>
                </a:solidFill>
              </a:rPr>
              <a:t>ВОПРОС:</a:t>
            </a:r>
            <a:endParaRPr lang="ru-RU" sz="3600" b="1" dirty="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00034" y="1142985"/>
            <a:ext cx="8358246" cy="235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cap="all" dirty="0" smtClean="0">
                <a:solidFill>
                  <a:srgbClr val="C00000"/>
                </a:solidFill>
              </a:rPr>
              <a:t>Этот известный сказочный предмет незаменим в долгом пути, заменяет собой </a:t>
            </a:r>
          </a:p>
          <a:p>
            <a:r>
              <a:rPr lang="ru-RU" sz="2800" b="1" cap="all" dirty="0" smtClean="0">
                <a:solidFill>
                  <a:srgbClr val="C00000"/>
                </a:solidFill>
              </a:rPr>
              <a:t>и кухню, и стол, и холодильник</a:t>
            </a:r>
            <a:endParaRPr lang="ru-RU" sz="2800" b="1" cap="all" dirty="0" smtClean="0">
              <a:solidFill>
                <a:srgbClr val="C00000"/>
              </a:solidFill>
            </a:endParaRPr>
          </a:p>
          <a:p>
            <a:endParaRPr lang="ru-RU" sz="3200" dirty="0" smtClean="0"/>
          </a:p>
          <a:p>
            <a:r>
              <a:rPr lang="ru-RU" sz="3200" dirty="0" smtClean="0"/>
              <a:t> </a:t>
            </a:r>
            <a:endParaRPr lang="ru-RU" sz="3200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571472" y="5857892"/>
            <a:ext cx="15264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chemeClr val="accent3">
                    <a:lumMod val="50000"/>
                  </a:schemeClr>
                </a:solidFill>
              </a:rPr>
              <a:t>ОТВЕТ:</a:t>
            </a:r>
            <a:endParaRPr lang="ru-RU" sz="36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357422" y="5916059"/>
            <a:ext cx="45434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</a:rPr>
              <a:t>СКАТЕРТЬ-САМОБРАНКА</a:t>
            </a:r>
            <a:endParaRPr lang="ru-RU" sz="3200" b="1" dirty="0">
              <a:solidFill>
                <a:srgbClr val="C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786446" y="285728"/>
            <a:ext cx="30261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/>
              <a:t>2.  </a:t>
            </a:r>
            <a:r>
              <a:rPr lang="ru-RU" sz="2000" b="1" dirty="0" smtClean="0"/>
              <a:t>Волшебные предметы</a:t>
            </a:r>
            <a:endParaRPr lang="ru-RU" sz="2000" b="1" dirty="0"/>
          </a:p>
        </p:txBody>
      </p:sp>
      <p:pic>
        <p:nvPicPr>
          <p:cNvPr id="11" name="Рисунок 10" descr="maxresdefault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0232" y="2643182"/>
            <a:ext cx="5500694" cy="30941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Управляющая кнопка: домой 2">
            <a:hlinkClick r:id="rId2" action="ppaction://hlinksldjump" highlightClick="1"/>
          </p:cNvPr>
          <p:cNvSpPr/>
          <p:nvPr/>
        </p:nvSpPr>
        <p:spPr>
          <a:xfrm>
            <a:off x="8072462" y="6072206"/>
            <a:ext cx="714380" cy="642918"/>
          </a:xfrm>
          <a:prstGeom prst="actionButtonHom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5643570" y="357166"/>
            <a:ext cx="3214710" cy="714380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   </a:t>
            </a:r>
            <a:r>
              <a:rPr lang="ru-RU" sz="2000" b="1" dirty="0" smtClean="0">
                <a:solidFill>
                  <a:schemeClr val="tx1"/>
                </a:solidFill>
              </a:rPr>
              <a:t>47.   </a:t>
            </a:r>
            <a:r>
              <a:rPr lang="ru-RU" sz="2000" b="1" dirty="0" smtClean="0">
                <a:solidFill>
                  <a:schemeClr val="tx1"/>
                </a:solidFill>
              </a:rPr>
              <a:t>Русские сказки </a:t>
            </a:r>
            <a:endParaRPr lang="ru-RU" sz="2000" b="1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28596" y="428604"/>
            <a:ext cx="19784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rgbClr val="002060"/>
                </a:solidFill>
              </a:rPr>
              <a:t>ВОПРОС:</a:t>
            </a:r>
            <a:endParaRPr lang="ru-RU" sz="3600" b="1" dirty="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00034" y="1071546"/>
            <a:ext cx="62865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/>
              <a:t>Угадайте сказку</a:t>
            </a:r>
            <a:endParaRPr lang="ru-RU" sz="28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785786" y="5643578"/>
            <a:ext cx="15264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chemeClr val="accent3">
                    <a:lumMod val="50000"/>
                  </a:schemeClr>
                </a:solidFill>
              </a:rPr>
              <a:t>ОТВЕТ:</a:t>
            </a:r>
            <a:endParaRPr lang="ru-RU" sz="36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143372" y="5786454"/>
            <a:ext cx="29614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</a:rPr>
              <a:t>Каша из топора</a:t>
            </a:r>
            <a:endParaRPr lang="ru-RU" sz="3200" b="1" dirty="0">
              <a:solidFill>
                <a:srgbClr val="C00000"/>
              </a:solidFill>
            </a:endParaRPr>
          </a:p>
        </p:txBody>
      </p:sp>
      <p:pic>
        <p:nvPicPr>
          <p:cNvPr id="9" name="Рисунок 8" descr="5_60612694c25eea646e63bf5a27f8b56f_1458065303.jpg"/>
          <p:cNvPicPr>
            <a:picLocks noChangeAspect="1"/>
          </p:cNvPicPr>
          <p:nvPr/>
        </p:nvPicPr>
        <p:blipFill>
          <a:blip r:embed="rId3"/>
          <a:srcRect l="24874" t="13541" r="10915" b="20833"/>
          <a:stretch>
            <a:fillRect/>
          </a:stretch>
        </p:blipFill>
        <p:spPr>
          <a:xfrm>
            <a:off x="500034" y="1643050"/>
            <a:ext cx="2868859" cy="3929090"/>
          </a:xfrm>
          <a:prstGeom prst="rect">
            <a:avLst/>
          </a:prstGeom>
        </p:spPr>
      </p:pic>
      <p:pic>
        <p:nvPicPr>
          <p:cNvPr id="11" name="Рисунок 10" descr="pngtree-cartoon-ax-png-clipart_1458688.jpg"/>
          <p:cNvPicPr>
            <a:picLocks noChangeAspect="1"/>
          </p:cNvPicPr>
          <p:nvPr/>
        </p:nvPicPr>
        <p:blipFill>
          <a:blip r:embed="rId4"/>
          <a:srcRect l="19792" t="11458" r="21874"/>
          <a:stretch>
            <a:fillRect/>
          </a:stretch>
        </p:blipFill>
        <p:spPr>
          <a:xfrm>
            <a:off x="3428992" y="1571611"/>
            <a:ext cx="2588599" cy="3929091"/>
          </a:xfrm>
          <a:prstGeom prst="rect">
            <a:avLst/>
          </a:prstGeom>
        </p:spPr>
      </p:pic>
      <p:pic>
        <p:nvPicPr>
          <p:cNvPr id="12" name="Рисунок 11" descr="Kartinki_pro_kashu_iz_topora_10_31035412.jpg"/>
          <p:cNvPicPr>
            <a:picLocks noChangeAspect="1"/>
          </p:cNvPicPr>
          <p:nvPr/>
        </p:nvPicPr>
        <p:blipFill>
          <a:blip r:embed="rId5"/>
          <a:srcRect l="2000" t="25044" r="60000" b="6655"/>
          <a:stretch>
            <a:fillRect/>
          </a:stretch>
        </p:blipFill>
        <p:spPr>
          <a:xfrm>
            <a:off x="5915584" y="1571612"/>
            <a:ext cx="2871258" cy="39290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Управляющая кнопка: домой 2">
            <a:hlinkClick r:id="rId2" action="ppaction://hlinksldjump" highlightClick="1"/>
          </p:cNvPr>
          <p:cNvSpPr/>
          <p:nvPr/>
        </p:nvSpPr>
        <p:spPr>
          <a:xfrm>
            <a:off x="8072462" y="6072206"/>
            <a:ext cx="714380" cy="642918"/>
          </a:xfrm>
          <a:prstGeom prst="actionButtonHome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5286380" y="285728"/>
            <a:ext cx="3429024" cy="785818"/>
          </a:xfrm>
          <a:prstGeom prst="roundRect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</a:rPr>
              <a:t>48.   </a:t>
            </a:r>
            <a:r>
              <a:rPr lang="ru-RU" sz="2000" b="1" dirty="0" smtClean="0">
                <a:solidFill>
                  <a:schemeClr val="tx1"/>
                </a:solidFill>
              </a:rPr>
              <a:t>Волшебные предметы</a:t>
            </a:r>
            <a:endParaRPr lang="ru-RU" sz="2000" b="1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71472" y="571480"/>
            <a:ext cx="19784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rgbClr val="002060"/>
                </a:solidFill>
              </a:rPr>
              <a:t>ВОПРОС:</a:t>
            </a:r>
            <a:endParaRPr lang="ru-RU" sz="3600" b="1" dirty="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00034" y="1142984"/>
            <a:ext cx="821537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С помощью этого предмета даже 100-летний дедушка мог помолодеть.</a:t>
            </a:r>
          </a:p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Если бы конечно съе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л их два или три. 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42976" y="5786454"/>
            <a:ext cx="15264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chemeClr val="accent3">
                    <a:lumMod val="50000"/>
                  </a:schemeClr>
                </a:solidFill>
              </a:rPr>
              <a:t>ОТВЕТ:</a:t>
            </a:r>
            <a:endParaRPr lang="ru-RU" sz="36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86116" y="5786454"/>
            <a:ext cx="41760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err="1" smtClean="0">
                <a:solidFill>
                  <a:srgbClr val="C00000"/>
                </a:solidFill>
              </a:rPr>
              <a:t>Молодильные</a:t>
            </a:r>
            <a:r>
              <a:rPr lang="ru-RU" sz="3200" b="1" dirty="0" smtClean="0">
                <a:solidFill>
                  <a:srgbClr val="C00000"/>
                </a:solidFill>
              </a:rPr>
              <a:t> яблоки</a:t>
            </a:r>
            <a:endParaRPr lang="ru-RU" sz="3200" b="1" dirty="0">
              <a:solidFill>
                <a:srgbClr val="C00000"/>
              </a:solidFill>
            </a:endParaRPr>
          </a:p>
        </p:txBody>
      </p:sp>
      <p:pic>
        <p:nvPicPr>
          <p:cNvPr id="10" name="Рисунок 9" descr="Molodilnie_yabloki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7142" y="2714620"/>
            <a:ext cx="5461006" cy="30718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Управляющая кнопка: домой 2">
            <a:hlinkClick r:id="rId2" action="ppaction://hlinksldjump" highlightClick="1"/>
          </p:cNvPr>
          <p:cNvSpPr/>
          <p:nvPr/>
        </p:nvSpPr>
        <p:spPr>
          <a:xfrm>
            <a:off x="7858148" y="5929330"/>
            <a:ext cx="714380" cy="642918"/>
          </a:xfrm>
          <a:prstGeom prst="actionButtonHom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5072066" y="285728"/>
            <a:ext cx="3857652" cy="714380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 </a:t>
            </a:r>
            <a:r>
              <a:rPr lang="ru-RU" sz="2000" b="1" dirty="0" smtClean="0">
                <a:solidFill>
                  <a:schemeClr val="tx1"/>
                </a:solidFill>
              </a:rPr>
              <a:t>49.   </a:t>
            </a:r>
            <a:r>
              <a:rPr lang="ru-RU" sz="2000" b="1" dirty="0" smtClean="0">
                <a:solidFill>
                  <a:schemeClr val="tx1"/>
                </a:solidFill>
              </a:rPr>
              <a:t>Авторские сказки</a:t>
            </a:r>
            <a:endParaRPr lang="ru-RU" sz="2000" b="1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28596" y="571480"/>
            <a:ext cx="19784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rgbClr val="002060"/>
                </a:solidFill>
              </a:rPr>
              <a:t>ВОПРОС:</a:t>
            </a:r>
            <a:endParaRPr lang="ru-RU" sz="3600" b="1" dirty="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8596" y="1428736"/>
            <a:ext cx="67866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</a:rPr>
              <a:t>УГАДАЙТЕ СКАЗКУ:</a:t>
            </a:r>
            <a:endParaRPr lang="ru-RU" sz="2400" b="1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428596" y="5429264"/>
            <a:ext cx="15264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chemeClr val="accent3">
                    <a:lumMod val="50000"/>
                  </a:schemeClr>
                </a:solidFill>
              </a:rPr>
              <a:t>ОТВЕТ:</a:t>
            </a:r>
            <a:endParaRPr lang="ru-RU" sz="36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143108" y="5572140"/>
            <a:ext cx="53578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/>
              <a:t>МОЙДОДЫР</a:t>
            </a:r>
            <a:endParaRPr lang="ru-RU" sz="3200" dirty="0">
              <a:solidFill>
                <a:srgbClr val="C00000"/>
              </a:solidFill>
            </a:endParaRPr>
          </a:p>
        </p:txBody>
      </p:sp>
      <p:pic>
        <p:nvPicPr>
          <p:cNvPr id="9" name="Рисунок 8" descr="126fc16f602bc10644cd0583c6954e7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2844" y="2071678"/>
            <a:ext cx="3250759" cy="2928934"/>
          </a:xfrm>
          <a:prstGeom prst="rect">
            <a:avLst/>
          </a:prstGeom>
        </p:spPr>
      </p:pic>
      <p:pic>
        <p:nvPicPr>
          <p:cNvPr id="10" name="Рисунок 9" descr="mylo-risunok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643570" y="2428868"/>
            <a:ext cx="3357586" cy="2427953"/>
          </a:xfrm>
          <a:prstGeom prst="rect">
            <a:avLst/>
          </a:prstGeom>
        </p:spPr>
      </p:pic>
      <p:pic>
        <p:nvPicPr>
          <p:cNvPr id="11" name="Рисунок 10" descr="krokodil-iz-moidodyra-797x102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143240" y="1928802"/>
            <a:ext cx="2429256" cy="31211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Управляющая кнопка: домой 2">
            <a:hlinkClick r:id="rId2" action="ppaction://hlinksldjump" highlightClick="1"/>
          </p:cNvPr>
          <p:cNvSpPr/>
          <p:nvPr/>
        </p:nvSpPr>
        <p:spPr>
          <a:xfrm>
            <a:off x="8072462" y="6072206"/>
            <a:ext cx="714380" cy="642918"/>
          </a:xfrm>
          <a:prstGeom prst="actionButtonHom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5429256" y="428604"/>
            <a:ext cx="3429024" cy="714380"/>
          </a:xfrm>
          <a:prstGeom prst="round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</a:rPr>
              <a:t>  50.   Узнай героя</a:t>
            </a:r>
            <a:endParaRPr lang="ru-RU" sz="2000" b="1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71472" y="714356"/>
            <a:ext cx="19784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rgbClr val="002060"/>
                </a:solidFill>
              </a:rPr>
              <a:t>ВОПРОС:</a:t>
            </a:r>
            <a:endParaRPr lang="ru-RU" sz="3600" b="1" dirty="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8596" y="1345718"/>
            <a:ext cx="6000791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/>
              <a:t>СРЕДИ ЕГО </a:t>
            </a:r>
          </a:p>
          <a:p>
            <a:r>
              <a:rPr lang="ru-RU" sz="4400" b="1" dirty="0" smtClean="0"/>
              <a:t>ПОДРУЖЕК ВСЁ БОЛЬШЕ </a:t>
            </a:r>
          </a:p>
          <a:p>
            <a:r>
              <a:rPr lang="ru-RU" sz="4400" b="1" dirty="0" smtClean="0"/>
              <a:t>ЛЯГУШЕК </a:t>
            </a:r>
          </a:p>
          <a:p>
            <a:r>
              <a:rPr lang="ru-RU" sz="4400" b="1" dirty="0" smtClean="0"/>
              <a:t>ДА ПИЯВОК</a:t>
            </a:r>
          </a:p>
          <a:p>
            <a:endParaRPr lang="ru-RU" sz="4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402350" y="5068685"/>
            <a:ext cx="15264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chemeClr val="accent3">
                    <a:lumMod val="50000"/>
                  </a:schemeClr>
                </a:solidFill>
              </a:rPr>
              <a:t>ОТВЕТ:</a:t>
            </a:r>
            <a:endParaRPr lang="ru-RU" sz="36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28596" y="5773183"/>
            <a:ext cx="19980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</a:rPr>
              <a:t>ВОДЯНОЙ</a:t>
            </a:r>
            <a:endParaRPr lang="ru-RU" sz="3200" b="1" dirty="0">
              <a:solidFill>
                <a:srgbClr val="C00000"/>
              </a:solidFill>
            </a:endParaRPr>
          </a:p>
        </p:txBody>
      </p:sp>
      <p:pic>
        <p:nvPicPr>
          <p:cNvPr id="10" name="Рисунок 9" descr="Vodyanoy--skazochnyy-geroy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3438" y="1643050"/>
            <a:ext cx="3967168" cy="427598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28662" y="285728"/>
            <a:ext cx="74295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>
                <a:solidFill>
                  <a:srgbClr val="C00000"/>
                </a:solidFill>
                <a:latin typeface="Arial Black" pitchFamily="34" charset="0"/>
                <a:ea typeface="Adobe Gothic Std B" pitchFamily="34" charset="-128"/>
              </a:rPr>
              <a:t>ПОДВЕДЁМ   ИТОГИ</a:t>
            </a:r>
            <a:endParaRPr lang="ru-RU" sz="4000" dirty="0">
              <a:solidFill>
                <a:srgbClr val="C00000"/>
              </a:solidFill>
              <a:latin typeface="Arial Black" pitchFamily="34" charset="0"/>
              <a:ea typeface="Adobe Gothic Std B" pitchFamily="34" charset="-128"/>
            </a:endParaRPr>
          </a:p>
        </p:txBody>
      </p:sp>
      <p:pic>
        <p:nvPicPr>
          <p:cNvPr id="5" name="Рисунок 4" descr="РУССКИЕ СКАЗКИ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786" y="1096014"/>
            <a:ext cx="7572428" cy="54048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Управляющая кнопка: домой 2">
            <a:hlinkClick r:id="rId2" action="ppaction://hlinksldjump" highlightClick="1"/>
          </p:cNvPr>
          <p:cNvSpPr/>
          <p:nvPr/>
        </p:nvSpPr>
        <p:spPr>
          <a:xfrm>
            <a:off x="8072462" y="6072206"/>
            <a:ext cx="714380" cy="642918"/>
          </a:xfrm>
          <a:prstGeom prst="actionButtonHom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5643570" y="214290"/>
            <a:ext cx="3286148" cy="785818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</a:rPr>
              <a:t>3.   </a:t>
            </a:r>
            <a:r>
              <a:rPr lang="ru-RU" sz="2000" b="1" dirty="0" smtClean="0">
                <a:solidFill>
                  <a:schemeClr val="tx1"/>
                </a:solidFill>
              </a:rPr>
              <a:t>Авторские сказки</a:t>
            </a:r>
            <a:endParaRPr lang="ru-RU" sz="2000" b="1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00034" y="357166"/>
            <a:ext cx="19784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rgbClr val="002060"/>
                </a:solidFill>
              </a:rPr>
              <a:t>ВОПРОС:</a:t>
            </a:r>
            <a:endParaRPr lang="ru-RU" sz="3600" b="1" dirty="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42910" y="928670"/>
            <a:ext cx="828680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latin typeface="Arial" pitchFamily="34" charset="0"/>
                <a:cs typeface="Arial" pitchFamily="34" charset="0"/>
              </a:rPr>
              <a:t>В этой известной сказке Братьев Гримм говорится о высокой башне, девушке с длинными волосами и колючих розах</a:t>
            </a:r>
            <a:endParaRPr lang="ru-RU" sz="3200" b="1" dirty="0" smtClean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endParaRPr lang="ru-RU" sz="3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42910" y="5857892"/>
            <a:ext cx="15264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chemeClr val="accent3">
                    <a:lumMod val="50000"/>
                  </a:schemeClr>
                </a:solidFill>
              </a:rPr>
              <a:t>ОТВЕТ:</a:t>
            </a:r>
            <a:endParaRPr lang="ru-RU" sz="36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14546" y="5929330"/>
            <a:ext cx="20902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err="1" smtClean="0">
                <a:solidFill>
                  <a:srgbClr val="C00000"/>
                </a:solidFill>
              </a:rPr>
              <a:t>Рапунцель</a:t>
            </a:r>
            <a:endParaRPr lang="ru-RU" sz="3200" b="1" dirty="0">
              <a:solidFill>
                <a:srgbClr val="C00000"/>
              </a:solidFill>
            </a:endParaRPr>
          </a:p>
        </p:txBody>
      </p:sp>
      <p:pic>
        <p:nvPicPr>
          <p:cNvPr id="10" name="Рисунок 9" descr="kinopoisk.ru-Tangled-286266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7422" y="3000372"/>
            <a:ext cx="4700588" cy="29378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Управляющая кнопка: домой 2">
            <a:hlinkClick r:id="rId2" action="ppaction://hlinksldjump" highlightClick="1"/>
          </p:cNvPr>
          <p:cNvSpPr/>
          <p:nvPr/>
        </p:nvSpPr>
        <p:spPr>
          <a:xfrm>
            <a:off x="8072462" y="6072206"/>
            <a:ext cx="714380" cy="642918"/>
          </a:xfrm>
          <a:prstGeom prst="actionButtonHom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5000628" y="285728"/>
            <a:ext cx="3429024" cy="714380"/>
          </a:xfrm>
          <a:prstGeom prst="round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</a:rPr>
              <a:t>4.   Узнай героя</a:t>
            </a:r>
            <a:endParaRPr lang="ru-RU" sz="2000" b="1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00034" y="428604"/>
            <a:ext cx="19784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rgbClr val="002060"/>
                </a:solidFill>
              </a:rPr>
              <a:t>ВОПРОС:</a:t>
            </a:r>
            <a:endParaRPr lang="ru-RU" sz="3600" b="1" dirty="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42910" y="1214422"/>
            <a:ext cx="80010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/>
              <a:t>Этот сказочный герой славится своей худобой, а также нелюбовью к острым иголкам.</a:t>
            </a:r>
            <a:endParaRPr lang="ru-RU" sz="32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571472" y="5857892"/>
            <a:ext cx="15264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chemeClr val="accent3">
                    <a:lumMod val="50000"/>
                  </a:schemeClr>
                </a:solidFill>
              </a:rPr>
              <a:t>ОТВЕТ:</a:t>
            </a:r>
            <a:endParaRPr lang="ru-RU" sz="36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428860" y="5929330"/>
            <a:ext cx="388074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</a:rPr>
              <a:t>Кощей Бессмертный</a:t>
            </a:r>
            <a:endParaRPr lang="ru-RU" sz="3200" b="1" dirty="0">
              <a:solidFill>
                <a:srgbClr val="C0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 l="32799" t="29765" r="32426" b="31310"/>
          <a:stretch>
            <a:fillRect/>
          </a:stretch>
        </p:blipFill>
        <p:spPr bwMode="auto">
          <a:xfrm>
            <a:off x="2214546" y="2786058"/>
            <a:ext cx="4786346" cy="301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Управляющая кнопка: домой 2">
            <a:hlinkClick r:id="rId2" action="ppaction://hlinksldjump" highlightClick="1"/>
          </p:cNvPr>
          <p:cNvSpPr/>
          <p:nvPr/>
        </p:nvSpPr>
        <p:spPr>
          <a:xfrm>
            <a:off x="8072462" y="6072206"/>
            <a:ext cx="714380" cy="642918"/>
          </a:xfrm>
          <a:prstGeom prst="actionButtonHom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5572132" y="142852"/>
            <a:ext cx="3357586" cy="785818"/>
          </a:xfrm>
          <a:prstGeom prst="round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</a:rPr>
              <a:t>5.   </a:t>
            </a:r>
            <a:r>
              <a:rPr lang="ru-RU" sz="2000" b="1" dirty="0" smtClean="0">
                <a:solidFill>
                  <a:schemeClr val="tx1"/>
                </a:solidFill>
              </a:rPr>
              <a:t>Сказки о животных</a:t>
            </a:r>
            <a:endParaRPr lang="ru-RU" sz="2000" b="1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00034" y="428604"/>
            <a:ext cx="19784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rgbClr val="002060"/>
                </a:solidFill>
              </a:rPr>
              <a:t>ВОПРОС:</a:t>
            </a:r>
            <a:endParaRPr lang="ru-RU" sz="3600" b="1" dirty="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8596" y="1071546"/>
            <a:ext cx="864396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/>
              <a:t>В сказках он представлен могучим и сильным,</a:t>
            </a:r>
          </a:p>
          <a:p>
            <a:r>
              <a:rPr lang="ru-RU" sz="2800" b="1" dirty="0" smtClean="0"/>
              <a:t>иногда – незадачливым и жадным. </a:t>
            </a:r>
          </a:p>
          <a:p>
            <a:r>
              <a:rPr lang="ru-RU" sz="2800" b="1" dirty="0" smtClean="0"/>
              <a:t>Обмануть его под силу только хитрому русскому мужику. Кто это? Вспомните 3 сказки с его участием.</a:t>
            </a:r>
            <a:endParaRPr lang="ru-RU" sz="28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5715008" y="4139991"/>
            <a:ext cx="15264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chemeClr val="accent3">
                    <a:lumMod val="50000"/>
                  </a:schemeClr>
                </a:solidFill>
              </a:rPr>
              <a:t>ОТВЕТ:</a:t>
            </a:r>
            <a:endParaRPr lang="ru-RU" sz="36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715008" y="4857760"/>
            <a:ext cx="19504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</a:rPr>
              <a:t>МЕДВЕДЬ</a:t>
            </a:r>
            <a:endParaRPr lang="ru-RU" sz="3200" b="1" dirty="0">
              <a:solidFill>
                <a:srgbClr val="C00000"/>
              </a:solidFill>
            </a:endParaRPr>
          </a:p>
        </p:txBody>
      </p:sp>
      <p:pic>
        <p:nvPicPr>
          <p:cNvPr id="10" name="Рисунок 9" descr="s1200 (1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158" y="2987309"/>
            <a:ext cx="4429156" cy="34420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Управляющая кнопка: домой 2">
            <a:hlinkClick r:id="rId2" action="ppaction://hlinksldjump" highlightClick="1"/>
          </p:cNvPr>
          <p:cNvSpPr/>
          <p:nvPr/>
        </p:nvSpPr>
        <p:spPr>
          <a:xfrm>
            <a:off x="8072462" y="6072206"/>
            <a:ext cx="714380" cy="642918"/>
          </a:xfrm>
          <a:prstGeom prst="actionButtonHome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5643570" y="285728"/>
            <a:ext cx="3214710" cy="500066"/>
          </a:xfrm>
          <a:prstGeom prst="roundRect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</a:rPr>
              <a:t>6.   </a:t>
            </a:r>
            <a:r>
              <a:rPr lang="ru-RU" sz="2000" b="1" dirty="0" smtClean="0">
                <a:solidFill>
                  <a:schemeClr val="tx1"/>
                </a:solidFill>
              </a:rPr>
              <a:t>Волшебные предметы</a:t>
            </a:r>
            <a:endParaRPr lang="ru-RU" sz="2000" b="1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7158" y="285728"/>
            <a:ext cx="19784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rgbClr val="002060"/>
                </a:solidFill>
              </a:rPr>
              <a:t>ВОПРОС:</a:t>
            </a:r>
            <a:endParaRPr lang="ru-RU" sz="3600" b="1" dirty="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8596" y="1000108"/>
            <a:ext cx="835824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latin typeface="Arial" pitchFamily="34" charset="0"/>
                <a:cs typeface="Arial" pitchFamily="34" charset="0"/>
              </a:rPr>
              <a:t>С этим предметом мы и сами встречаемся каждый день, правда теперь оно не издаёт ни звука, боится,</a:t>
            </a:r>
          </a:p>
          <a:p>
            <a:r>
              <a:rPr lang="ru-RU" sz="3200" b="1" dirty="0" smtClean="0">
                <a:latin typeface="Arial" pitchFamily="34" charset="0"/>
                <a:cs typeface="Arial" pitchFamily="34" charset="0"/>
              </a:rPr>
              <a:t>Чтобы не разбили. </a:t>
            </a:r>
            <a:endParaRPr lang="ru-RU" sz="3200" dirty="0" smtClean="0">
              <a:latin typeface="Arial" pitchFamily="34" charset="0"/>
              <a:cs typeface="Arial" pitchFamily="34" charset="0"/>
            </a:endParaRPr>
          </a:p>
          <a:p>
            <a:endParaRPr lang="ru-RU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428596" y="6000768"/>
            <a:ext cx="15264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chemeClr val="accent3">
                    <a:lumMod val="50000"/>
                  </a:schemeClr>
                </a:solidFill>
              </a:rPr>
              <a:t>ОТВЕТ:</a:t>
            </a:r>
            <a:endParaRPr lang="ru-RU" sz="36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071670" y="6000768"/>
            <a:ext cx="23928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ЗЕРКАЛО</a:t>
            </a:r>
            <a:endParaRPr lang="ru-RU" sz="36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Рисунок 8" descr="maxresdefault (1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4546" y="3214686"/>
            <a:ext cx="4714876" cy="26521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бычная">
  <a:themeElements>
    <a:clrScheme name="Обычная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Обычная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Обычная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Median</Template>
  <TotalTime>1867</TotalTime>
  <Words>1560</Words>
  <Application>Microsoft Office PowerPoint</Application>
  <PresentationFormat>Экран (4:3)</PresentationFormat>
  <Paragraphs>359</Paragraphs>
  <Slides>54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54</vt:i4>
      </vt:variant>
    </vt:vector>
  </HeadingPairs>
  <TitlesOfParts>
    <vt:vector size="55" baseType="lpstr">
      <vt:lpstr>Обычная</vt:lpstr>
      <vt:lpstr>ОХ, УЖ ЭТИ СКАЗКИ! 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</vt:vector>
  </TitlesOfParts>
  <Company>DNA Project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DNA7 X86</dc:creator>
  <cp:lastModifiedBy>lobankina</cp:lastModifiedBy>
  <cp:revision>418</cp:revision>
  <dcterms:created xsi:type="dcterms:W3CDTF">2013-10-16T18:16:00Z</dcterms:created>
  <dcterms:modified xsi:type="dcterms:W3CDTF">2019-03-14T12:34:47Z</dcterms:modified>
</cp:coreProperties>
</file>