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5" r:id="rId5"/>
    <p:sldId id="260" r:id="rId6"/>
    <p:sldId id="261" r:id="rId7"/>
    <p:sldId id="286" r:id="rId8"/>
    <p:sldId id="262" r:id="rId9"/>
    <p:sldId id="263" r:id="rId10"/>
    <p:sldId id="287" r:id="rId11"/>
    <p:sldId id="265" r:id="rId12"/>
    <p:sldId id="266" r:id="rId13"/>
    <p:sldId id="269" r:id="rId14"/>
    <p:sldId id="288" r:id="rId15"/>
    <p:sldId id="289" r:id="rId16"/>
    <p:sldId id="290" r:id="rId17"/>
    <p:sldId id="291" r:id="rId18"/>
    <p:sldId id="292" r:id="rId19"/>
    <p:sldId id="325" r:id="rId20"/>
    <p:sldId id="326" r:id="rId21"/>
    <p:sldId id="327" r:id="rId22"/>
    <p:sldId id="328" r:id="rId23"/>
    <p:sldId id="329" r:id="rId24"/>
    <p:sldId id="283" r:id="rId25"/>
    <p:sldId id="272" r:id="rId26"/>
    <p:sldId id="273" r:id="rId27"/>
    <p:sldId id="274" r:id="rId28"/>
    <p:sldId id="276" r:id="rId29"/>
    <p:sldId id="280" r:id="rId30"/>
    <p:sldId id="281" r:id="rId31"/>
    <p:sldId id="320" r:id="rId32"/>
    <p:sldId id="321" r:id="rId33"/>
    <p:sldId id="322" r:id="rId34"/>
    <p:sldId id="323" r:id="rId35"/>
    <p:sldId id="324" r:id="rId36"/>
    <p:sldId id="282" r:id="rId37"/>
    <p:sldId id="300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30" r:id="rId63"/>
    <p:sldId id="331" r:id="rId64"/>
    <p:sldId id="332" r:id="rId65"/>
    <p:sldId id="333" r:id="rId66"/>
    <p:sldId id="31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23c75df9dfdbb3e04245c6eb3b19dfa.jpg"/>
          <p:cNvPicPr>
            <a:picLocks noChangeAspect="1"/>
          </p:cNvPicPr>
          <p:nvPr/>
        </p:nvPicPr>
        <p:blipFill>
          <a:blip r:embed="rId2"/>
          <a:srcRect b="8333"/>
          <a:stretch>
            <a:fillRect/>
          </a:stretch>
        </p:blipFill>
        <p:spPr>
          <a:xfrm>
            <a:off x="285720" y="928670"/>
            <a:ext cx="3991952" cy="4071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9124" y="662400"/>
            <a:ext cx="46434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СТАНЦИЯ</a:t>
            </a:r>
          </a:p>
          <a:p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ВОЛШЕБНЫЙ</a:t>
            </a:r>
          </a:p>
          <a:p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</a:rPr>
              <a:t>АРХИВ  </a:t>
            </a:r>
            <a:endParaRPr lang="ru-RU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181913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ЦГПБ им. В.Г. БЕЛИНСКОГО</a:t>
            </a:r>
            <a:endParaRPr lang="ru-RU" sz="2400" b="1" dirty="0"/>
          </a:p>
        </p:txBody>
      </p:sp>
      <p:pic>
        <p:nvPicPr>
          <p:cNvPr id="6" name="Рисунок 5" descr="citaty-pro-chtenie-700x6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714620"/>
            <a:ext cx="3945893" cy="371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158" y="5669837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КВЕСТ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«ТАЙНА СЕМИ КЛАДОВ»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3929066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4572008"/>
            <a:ext cx="8001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Писатель о животных Вера Чаплина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Учёный-зоолог Надежда </a:t>
            </a:r>
            <a:r>
              <a:rPr lang="ru-RU" sz="3200" b="1" dirty="0" err="1" smtClean="0"/>
              <a:t>Ладыгина-Котс</a:t>
            </a: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Заслуженный работник зоопарка Нина Востокова</a:t>
            </a:r>
            <a:endParaRPr lang="ru-RU" sz="3200" b="1" dirty="0"/>
          </a:p>
        </p:txBody>
      </p:sp>
      <p:pic>
        <p:nvPicPr>
          <p:cNvPr id="9" name="Рисунок 8" descr="et.jpg"/>
          <p:cNvPicPr>
            <a:picLocks noChangeAspect="1"/>
          </p:cNvPicPr>
          <p:nvPr/>
        </p:nvPicPr>
        <p:blipFill>
          <a:blip r:embed="rId3"/>
          <a:srcRect t="14201" b="35050"/>
          <a:stretch>
            <a:fillRect/>
          </a:stretch>
        </p:blipFill>
        <p:spPr>
          <a:xfrm>
            <a:off x="1285852" y="0"/>
            <a:ext cx="6286544" cy="400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4786322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46" y="5288341"/>
            <a:ext cx="657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Сказочник Г. Х. Андерсен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Профессор Сергей Боткин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Композитор Петр Чайковский</a:t>
            </a:r>
            <a:endParaRPr lang="ru-RU" sz="3200" b="1" dirty="0"/>
          </a:p>
        </p:txBody>
      </p:sp>
      <p:pic>
        <p:nvPicPr>
          <p:cNvPr id="9" name="Рисунок 8" descr="visitfyn_bornenes-o_hca-portrat_01.jpg"/>
          <p:cNvPicPr>
            <a:picLocks noChangeAspect="1"/>
          </p:cNvPicPr>
          <p:nvPr/>
        </p:nvPicPr>
        <p:blipFill>
          <a:blip r:embed="rId3"/>
          <a:srcRect l="12500"/>
          <a:stretch>
            <a:fillRect/>
          </a:stretch>
        </p:blipFill>
        <p:spPr>
          <a:xfrm>
            <a:off x="928662" y="0"/>
            <a:ext cx="7445412" cy="4786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4786322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40" y="5288340"/>
            <a:ext cx="5786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Сказочник Петр Бажов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Врач Николай Пирогов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Учитель Антон Макаренко</a:t>
            </a:r>
            <a:endParaRPr lang="ru-RU" sz="3200" b="1" dirty="0"/>
          </a:p>
        </p:txBody>
      </p:sp>
      <p:pic>
        <p:nvPicPr>
          <p:cNvPr id="10" name="Рисунок 9" descr="Писатель Павел Баж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0"/>
            <a:ext cx="7143800" cy="4762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5214950"/>
            <a:ext cx="8001056" cy="16430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1406" y="5214950"/>
            <a:ext cx="9001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  <a:t>КНИЖНАЯ ПОЛКА НИКОЛАЯ НОСОВА</a:t>
            </a:r>
            <a:endParaRPr lang="ru-RU" sz="4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s1200.jpeg"/>
          <p:cNvPicPr>
            <a:picLocks noChangeAspect="1"/>
          </p:cNvPicPr>
          <p:nvPr/>
        </p:nvPicPr>
        <p:blipFill>
          <a:blip r:embed="rId3"/>
          <a:srcRect l="3034" r="1701"/>
          <a:stretch>
            <a:fillRect/>
          </a:stretch>
        </p:blipFill>
        <p:spPr>
          <a:xfrm>
            <a:off x="642910" y="1000108"/>
            <a:ext cx="8001056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axresdefault.jpg"/>
          <p:cNvPicPr>
            <a:picLocks noChangeAspect="1" noChangeArrowheads="1"/>
          </p:cNvPicPr>
          <p:nvPr/>
        </p:nvPicPr>
        <p:blipFill>
          <a:blip r:embed="rId2"/>
          <a:srcRect l="28812" r="24046" b="371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0001-002-.jpg"/>
          <p:cNvPicPr>
            <a:picLocks noChangeAspect="1" noChangeArrowheads="1"/>
          </p:cNvPicPr>
          <p:nvPr/>
        </p:nvPicPr>
        <p:blipFill>
          <a:blip r:embed="rId3"/>
          <a:srcRect l="23163" t="11640" r="18254" b="14235"/>
          <a:stretch>
            <a:fillRect/>
          </a:stretch>
        </p:blipFill>
        <p:spPr bwMode="auto">
          <a:xfrm>
            <a:off x="5500694" y="285728"/>
            <a:ext cx="3444003" cy="4357718"/>
          </a:xfrm>
          <a:prstGeom prst="rect">
            <a:avLst/>
          </a:prstGeom>
          <a:noFill/>
        </p:spPr>
      </p:pic>
      <p:pic>
        <p:nvPicPr>
          <p:cNvPr id="2051" name="Picture 3" descr="D:\Mishkina-kash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1"/>
            <a:ext cx="2500330" cy="252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bespalov-viktor-ivanovich-4887.jpg"/>
          <p:cNvPicPr>
            <a:picLocks noChangeAspect="1" noChangeArrowheads="1"/>
          </p:cNvPicPr>
          <p:nvPr/>
        </p:nvPicPr>
        <p:blipFill>
          <a:blip r:embed="rId5" cstate="print"/>
          <a:srcRect l="8955" t="6717" r="5969" b="8207"/>
          <a:stretch>
            <a:fillRect/>
          </a:stretch>
        </p:blipFill>
        <p:spPr bwMode="auto">
          <a:xfrm>
            <a:off x="2857488" y="714356"/>
            <a:ext cx="250033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14092360485930.jpg"/>
          <p:cNvPicPr>
            <a:picLocks noChangeAspect="1" noChangeArrowheads="1"/>
          </p:cNvPicPr>
          <p:nvPr/>
        </p:nvPicPr>
        <p:blipFill>
          <a:blip r:embed="rId6"/>
          <a:srcRect l="2344" t="2224" r="1561" b="4379"/>
          <a:stretch>
            <a:fillRect/>
          </a:stretch>
        </p:blipFill>
        <p:spPr bwMode="auto">
          <a:xfrm>
            <a:off x="2928926" y="3929066"/>
            <a:ext cx="2440799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4798785"/>
            <a:ext cx="3143272" cy="17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D:\Telefon.jpg"/>
          <p:cNvPicPr>
            <a:picLocks noChangeAspect="1" noChangeArrowheads="1"/>
          </p:cNvPicPr>
          <p:nvPr/>
        </p:nvPicPr>
        <p:blipFill>
          <a:blip r:embed="rId8"/>
          <a:srcRect l="13448" t="4774" r="14459" b="15662"/>
          <a:stretch>
            <a:fillRect/>
          </a:stretch>
        </p:blipFill>
        <p:spPr bwMode="auto">
          <a:xfrm>
            <a:off x="214282" y="3429000"/>
            <a:ext cx="263534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axresdefault.jpg"/>
          <p:cNvPicPr>
            <a:picLocks noChangeAspect="1" noChangeArrowheads="1"/>
          </p:cNvPicPr>
          <p:nvPr/>
        </p:nvPicPr>
        <p:blipFill>
          <a:blip r:embed="rId2"/>
          <a:srcRect l="28812" r="24046" b="371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/>
          <a:srcRect l="14876" t="25023" r="11277" b="62523"/>
          <a:stretch>
            <a:fillRect/>
          </a:stretch>
        </p:blipFill>
        <p:spPr bwMode="auto">
          <a:xfrm>
            <a:off x="428596" y="947948"/>
            <a:ext cx="8328798" cy="112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/>
          <a:srcRect l="14876" t="48153" r="11110" b="35835"/>
          <a:stretch>
            <a:fillRect/>
          </a:stretch>
        </p:blipFill>
        <p:spPr bwMode="auto">
          <a:xfrm>
            <a:off x="428596" y="3500438"/>
            <a:ext cx="825505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847423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561803" y="2127585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47621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133439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05075" y="2071678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562331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357950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062529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848347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85786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643042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643174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205141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357686" y="5127981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571868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858016" y="5127981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715272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Ы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000760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Ё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29058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axresdefault.jpg"/>
          <p:cNvPicPr>
            <a:picLocks noChangeAspect="1" noChangeArrowheads="1"/>
          </p:cNvPicPr>
          <p:nvPr/>
        </p:nvPicPr>
        <p:blipFill>
          <a:blip r:embed="rId2"/>
          <a:srcRect l="28812" r="24046" b="371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72330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43636" y="214311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 l="12812" t="34698" r="12454" b="46619"/>
          <a:stretch>
            <a:fillRect/>
          </a:stretch>
        </p:blipFill>
        <p:spPr bwMode="auto">
          <a:xfrm>
            <a:off x="571472" y="571480"/>
            <a:ext cx="7643866" cy="152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/>
          <a:srcRect l="13216" t="46964" r="16550" b="35100"/>
          <a:stretch>
            <a:fillRect/>
          </a:stretch>
        </p:blipFill>
        <p:spPr bwMode="auto">
          <a:xfrm>
            <a:off x="500034" y="3571876"/>
            <a:ext cx="769274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990299" y="505654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71670" y="505654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43240" y="505654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143504" y="505654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143372" y="505654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33967" y="505654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43636" y="505654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axresdefault.jpg"/>
          <p:cNvPicPr>
            <a:picLocks noChangeAspect="1" noChangeArrowheads="1"/>
          </p:cNvPicPr>
          <p:nvPr/>
        </p:nvPicPr>
        <p:blipFill>
          <a:blip r:embed="rId2"/>
          <a:srcRect l="28812" r="24046" b="371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219902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4745" y="2214554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219902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2214554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9058" y="2214554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5140" y="2214554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6446" y="2199023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/>
          <a:srcRect l="13216" t="21674" r="12774" b="58898"/>
          <a:stretch>
            <a:fillRect/>
          </a:stretch>
        </p:blipFill>
        <p:spPr bwMode="auto">
          <a:xfrm>
            <a:off x="659919" y="642918"/>
            <a:ext cx="748398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/>
          <a:srcRect l="12812" t="62723" r="15274" b="17007"/>
          <a:stretch>
            <a:fillRect/>
          </a:stretch>
        </p:blipFill>
        <p:spPr bwMode="auto">
          <a:xfrm>
            <a:off x="642910" y="3627205"/>
            <a:ext cx="7358114" cy="165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1357290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28860" y="5143512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0430" y="5136726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4195" y="5171711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40988" y="5168770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08532" y="5159534"/>
            <a:ext cx="652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endParaRPr lang="ru-RU" sz="6000" b="1" cap="none" spc="0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17e91a401bc38c67328612bcd3324c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09" y="0"/>
            <a:ext cx="8013567" cy="52149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5214950"/>
            <a:ext cx="8001056" cy="16430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44" y="5577504"/>
            <a:ext cx="900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  <a:t>СБЕЖАВШИЕ СЛОВА</a:t>
            </a:r>
            <a:endParaRPr lang="ru-RU" sz="4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0"/>
            <a:ext cx="800105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4282" y="357166"/>
            <a:ext cx="90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УГАДАЙТЕ СКАЗКУ ПО СЛОВАМ:</a:t>
            </a:r>
            <a:endParaRPr lang="ru-RU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00166" y="1142984"/>
          <a:ext cx="6215106" cy="2464612"/>
        </p:xfrm>
        <a:graphic>
          <a:graphicData uri="http://schemas.openxmlformats.org/drawingml/2006/table">
            <a:tbl>
              <a:tblPr/>
              <a:tblGrid>
                <a:gridCol w="2071518"/>
                <a:gridCol w="2071518"/>
                <a:gridCol w="2072070"/>
              </a:tblGrid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ЦАРИЦА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БОГАТЫРЬ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ВЕЧЕРОК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ПРЯЖА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ГОРЕ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ЛЯГУШКА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ЯДРА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ЛЕБЕДЬ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НАТКАЛА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РОДИЛА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ЗЛИТЬСЯ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ОБОРОТИЛСЯ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3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СЛАВНЫЙ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МОРСКИМИ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УДАЛЫЕ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3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ЗОЛОТЫЕ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cs typeface="Times New Roman"/>
                        </a:rPr>
                        <a:t>ЧИСТЫЙ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cs typeface="Times New Roman"/>
                        </a:rPr>
                        <a:t>КУПОЛА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00166" y="3929066"/>
          <a:ext cx="6215106" cy="2464612"/>
        </p:xfrm>
        <a:graphic>
          <a:graphicData uri="http://schemas.openxmlformats.org/drawingml/2006/table">
            <a:tbl>
              <a:tblPr/>
              <a:tblGrid>
                <a:gridCol w="2071518"/>
                <a:gridCol w="2071518"/>
                <a:gridCol w="2072070"/>
              </a:tblGrid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БРАТЬЯ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МУЖИЧКИ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ХЛЕБ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ПЕРО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КОНИ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КИТ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КОРАБЛИ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ВЫПРОСИЛ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ЕЗДИЛ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ЖЕНИЛИСЬ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КАЗНИТЬ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ДЕРЖИСЬ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3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ЗАБЛУДИТЬСЯ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СТАРШИЙ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ЗЛАТОГРИВЫЙ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3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ЧУДНЫЙ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КОЛЬЦО</a:t>
                      </a:r>
                      <a:endParaRPr lang="ru-RU" sz="80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СТУДЕНАЯ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49316" marR="49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325.jpg"/>
          <p:cNvPicPr>
            <a:picLocks noChangeAspect="1"/>
          </p:cNvPicPr>
          <p:nvPr/>
        </p:nvPicPr>
        <p:blipFill>
          <a:blip r:embed="rId3"/>
          <a:srcRect l="6796" r="8738"/>
          <a:stretch>
            <a:fillRect/>
          </a:stretch>
        </p:blipFill>
        <p:spPr>
          <a:xfrm>
            <a:off x="1142976" y="0"/>
            <a:ext cx="6786610" cy="4557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538" y="4500570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5143512"/>
            <a:ext cx="657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Баснописец ИВАН КРЫЛОВ 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Всеми любимый САНТА-КЛАУС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Сказочник ШАРЛЬ ПЕРРО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0"/>
            <a:ext cx="800105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4282" y="357166"/>
            <a:ext cx="90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УГАДАЙТЕ СКАЗКУ ПО СЛОВАМ:</a:t>
            </a:r>
            <a:endParaRPr lang="ru-RU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857356" y="1285860"/>
          <a:ext cx="5429288" cy="4889519"/>
        </p:xfrm>
        <a:graphic>
          <a:graphicData uri="http://schemas.openxmlformats.org/drawingml/2006/table">
            <a:tbl>
              <a:tblPr/>
              <a:tblGrid>
                <a:gridCol w="2869060"/>
                <a:gridCol w="2560228"/>
              </a:tblGrid>
              <a:tr h="641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КАМУШКИ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cs typeface="Times New Roman"/>
                        </a:rPr>
                        <a:t>ХЛЕБ</a:t>
                      </a:r>
                      <a:endParaRPr lang="ru-RU" sz="14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9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ОБЪЕДКИ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ЧАЩА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1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cs typeface="Times New Roman"/>
                        </a:rPr>
                        <a:t>БРАТ</a:t>
                      </a:r>
                      <a:endParaRPr lang="ru-RU" sz="14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СЕСТРА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9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cs typeface="Times New Roman"/>
                        </a:rPr>
                        <a:t>ПРОСТОФИЛЯ</a:t>
                      </a:r>
                      <a:endParaRPr lang="ru-RU" sz="14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СЛЕЗАМИ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1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cs typeface="Times New Roman"/>
                        </a:rPr>
                        <a:t>КОСТЕР</a:t>
                      </a:r>
                      <a:endParaRPr lang="ru-RU" sz="14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ГОРЬКИМИ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8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cs typeface="Times New Roman"/>
                        </a:rPr>
                        <a:t>ГЛУХАЯ</a:t>
                      </a:r>
                      <a:endParaRPr lang="ru-RU" sz="14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СТАРАЯ-ПРЕСТАРАЯ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8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cs typeface="Times New Roman"/>
                        </a:rPr>
                        <a:t>ЗАВЫЛА</a:t>
                      </a:r>
                      <a:endParaRPr lang="ru-RU" sz="14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ЗАПЕРЛА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9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>
                          <a:latin typeface="Times New Roman"/>
                          <a:cs typeface="Times New Roman"/>
                        </a:rPr>
                        <a:t>НАШЛИ</a:t>
                      </a:r>
                      <a:endParaRPr lang="ru-RU" sz="14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/>
                          <a:cs typeface="Times New Roman"/>
                        </a:rPr>
                        <a:t>ЗАСЛОНКА</a:t>
                      </a:r>
                      <a:endParaRPr lang="ru-RU" sz="14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0"/>
            <a:ext cx="800105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4282" y="357166"/>
            <a:ext cx="90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УГАДАЙТЕ СКАЗКУ ПО СЛОВАМ:</a:t>
            </a:r>
            <a:endParaRPr lang="ru-RU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57356" y="1285860"/>
          <a:ext cx="5643602" cy="4862760"/>
        </p:xfrm>
        <a:graphic>
          <a:graphicData uri="http://schemas.openxmlformats.org/drawingml/2006/table">
            <a:tbl>
              <a:tblPr/>
              <a:tblGrid>
                <a:gridCol w="2982313"/>
                <a:gridCol w="2661289"/>
              </a:tblGrid>
              <a:tr h="643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ПРИНЦЕССА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cs typeface="Times New Roman"/>
                        </a:rPr>
                        <a:t>ЕРМОЛКА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1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ПОЙМАННЫЙ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ДОРОГА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3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НОГИ ПРОТЯНУЛИ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МОЩНЫЙ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1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cs typeface="Times New Roman"/>
                        </a:rPr>
                        <a:t>КОЛЫХАЛИСЬ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ЗАШТОПАЙ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3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cs typeface="Times New Roman"/>
                        </a:rPr>
                        <a:t>КОРОЛЬ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ХРАПЕЛИ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51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cs typeface="Times New Roman"/>
                        </a:rPr>
                        <a:t>ГОРА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ПЕЩЕРА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51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cs typeface="Times New Roman"/>
                        </a:rPr>
                        <a:t>ВАРЕНЬЕ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ЕДИНОРОГ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1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cs typeface="Times New Roman"/>
                        </a:rPr>
                        <a:t>ИГЛА </a:t>
                      </a:r>
                      <a:endParaRPr lang="ru-RU" sz="1600" b="1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>
                        <a:latin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cs typeface="Times New Roman"/>
                        </a:rPr>
                        <a:t>ПОЯС </a:t>
                      </a:r>
                      <a:endParaRPr lang="ru-RU" sz="1600" b="1" dirty="0">
                        <a:latin typeface="Calibri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0"/>
            <a:ext cx="800105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4282" y="357166"/>
            <a:ext cx="90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УГАДАЙТЕ СКАЗКУ ПО СЛОВАМ:</a:t>
            </a:r>
            <a:endParaRPr lang="ru-RU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71604" y="1285860"/>
          <a:ext cx="6286544" cy="4870344"/>
        </p:xfrm>
        <a:graphic>
          <a:graphicData uri="http://schemas.openxmlformats.org/drawingml/2006/table">
            <a:tbl>
              <a:tblPr/>
              <a:tblGrid>
                <a:gridCol w="3322071"/>
                <a:gridCol w="2964473"/>
              </a:tblGrid>
              <a:tr h="625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ДЕНЬ РОЖДЕНЬЯ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+mn-lt"/>
                          <a:cs typeface="Times New Roman"/>
                        </a:rPr>
                        <a:t>ВЕЧЕРИНКА</a:t>
                      </a:r>
                      <a:endParaRPr lang="ru-RU" sz="1800" b="1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ЛЕС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КАРТА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5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ГОРА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ПЕЩЕРА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+mn-lt"/>
                          <a:cs typeface="Times New Roman"/>
                        </a:rPr>
                        <a:t>КОЛЬЦО</a:t>
                      </a:r>
                      <a:endParaRPr lang="ru-RU" sz="1800" b="1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МАГ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5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+mn-lt"/>
                          <a:cs typeface="Times New Roman"/>
                        </a:rPr>
                        <a:t>ЗАГАДЫВАЛ</a:t>
                      </a:r>
                      <a:endParaRPr lang="ru-RU" sz="1800" b="1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СПРЯТАЛСЯ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0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+mn-lt"/>
                          <a:cs typeface="Times New Roman"/>
                        </a:rPr>
                        <a:t>ИСЧЕЗ</a:t>
                      </a:r>
                      <a:endParaRPr lang="ru-RU" sz="1800" b="1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ЗАЩИЩАЕТ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0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+mn-lt"/>
                          <a:cs typeface="Times New Roman"/>
                        </a:rPr>
                        <a:t>СЛУЧАЙНЫЙ</a:t>
                      </a:r>
                      <a:endParaRPr lang="ru-RU" sz="1800" b="1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ДОЛГИЙ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+mn-lt"/>
                          <a:cs typeface="Times New Roman"/>
                        </a:rPr>
                        <a:t>ГОЛЫЙ</a:t>
                      </a:r>
                      <a:endParaRPr lang="ru-RU" sz="1800" b="1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b="1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+mn-lt"/>
                          <a:cs typeface="Times New Roman"/>
                        </a:rPr>
                        <a:t>БРЮХО</a:t>
                      </a:r>
                      <a:endParaRPr lang="ru-RU" sz="1800" b="1" dirty="0">
                        <a:latin typeface="+mn-lt"/>
                        <a:cs typeface="Times New Roman"/>
                      </a:endParaRPr>
                    </a:p>
                  </a:txBody>
                  <a:tcPr marL="44147" marR="44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0"/>
            <a:ext cx="800105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12" y="928670"/>
            <a:ext cx="90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ОТВЕТЫ:</a:t>
            </a:r>
            <a:endParaRPr lang="ru-RU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2000240"/>
            <a:ext cx="6215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Сказка о Царе </a:t>
            </a:r>
            <a:r>
              <a:rPr lang="ru-RU" sz="36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Салтане</a:t>
            </a:r>
            <a:endParaRPr lang="ru-RU" sz="3600" b="1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Сказка о Коньке-Горбунке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Гензель</a:t>
            </a: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36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Гретель</a:t>
            </a:r>
            <a:endParaRPr lang="ru-RU" sz="3600" b="1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Храбрый портняжка</a:t>
            </a:r>
          </a:p>
          <a:p>
            <a:pPr marL="342900" indent="-342900">
              <a:buAutoNum type="arabicPeriod"/>
            </a:pP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Хоббит</a:t>
            </a:r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 Путешествие туда и обратно</a:t>
            </a:r>
            <a:endParaRPr lang="ru-RU" sz="3600" b="1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5214950"/>
            <a:ext cx="8001056" cy="16430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44" y="5577504"/>
            <a:ext cx="9001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Arial Black" pitchFamily="34" charset="0"/>
              </a:rPr>
              <a:t>СКАЗОЧНЫЙ КОКТЕЙЛЬ</a:t>
            </a:r>
            <a:endParaRPr lang="ru-RU" sz="4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3"/>
          <a:srcRect l="7031" r="5468"/>
          <a:stretch>
            <a:fillRect/>
          </a:stretch>
        </p:blipFill>
        <p:spPr>
          <a:xfrm>
            <a:off x="642910" y="142852"/>
            <a:ext cx="800105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643570" y="285728"/>
            <a:ext cx="3214710" cy="500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8572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000108"/>
            <a:ext cx="8358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atin typeface="Arial" pitchFamily="34" charset="0"/>
                <a:cs typeface="Arial" pitchFamily="34" charset="0"/>
              </a:rPr>
              <a:t>С этим предметом мы и сами встречаемся каждый день, правда теперь оно не издаёт ни звука, боится, Чтобы не разбили. </a:t>
            </a:r>
            <a:endParaRPr lang="ru-RU" sz="3200" cap="all" dirty="0" smtClean="0">
              <a:latin typeface="Arial" pitchFamily="34" charset="0"/>
              <a:cs typeface="Arial" pitchFamily="34" charset="0"/>
            </a:endParaRPr>
          </a:p>
          <a:p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600076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6000768"/>
            <a:ext cx="2392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ЗЕРКАЛО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maxresdefault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3214686"/>
            <a:ext cx="4714876" cy="2652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72066" y="214290"/>
            <a:ext cx="3786214" cy="6429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СКАЗКИ-РОДСТВЕННИЦЫ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57166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ВОПРОС: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049238"/>
            <a:ext cx="8429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ЭТО РУССКАЯ СКАЗКА О СБЕЖАВШИХ ДОМАШНИХ ЖИВОТНЫХ, КОТОРЫЕ БЛАГОДАРЯ ВЗАИМОВЫРЧКЕ ИЗБЕЖАЛИ ВЕРНОЙ СМЕРТИ. </a:t>
            </a:r>
          </a:p>
          <a:p>
            <a:r>
              <a:rPr lang="ru-RU" sz="2800" b="1" dirty="0" smtClean="0"/>
              <a:t>У ЭТОЙ СКАЗКИ  ЕСТЬ НЕМЕЦКАЯ СЕСТРА-БЛИЗНЕЦ.</a:t>
            </a:r>
          </a:p>
          <a:p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5854503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32" y="5916059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ЗИМОВЬЕ ЗВЕРЕЙ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928934"/>
            <a:ext cx="5143504" cy="289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43504" y="214290"/>
            <a:ext cx="3714776" cy="6429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857232"/>
            <a:ext cx="83582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/>
              <a:t>Владелец этого предмета может легко ездить в маршрутке без билета, уходить незамеченным со скучного урока и лучше всех играть в прятки. </a:t>
            </a:r>
            <a:endParaRPr lang="ru-RU" sz="3200" b="1" cap="all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997379"/>
            <a:ext cx="164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1802" y="5929330"/>
            <a:ext cx="4004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ШАПКА-НЕВИДИМКА</a:t>
            </a:r>
            <a:endParaRPr lang="ru-RU" sz="3200" b="1" dirty="0"/>
          </a:p>
        </p:txBody>
      </p:sp>
      <p:pic>
        <p:nvPicPr>
          <p:cNvPr id="9" name="Рисунок 8" descr="034929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3000372"/>
            <a:ext cx="4214822" cy="2816906"/>
          </a:xfrm>
          <a:prstGeom prst="rect">
            <a:avLst/>
          </a:prstGeom>
        </p:spPr>
      </p:pic>
      <p:pic>
        <p:nvPicPr>
          <p:cNvPr id="11" name="Рисунок 10" descr="hat-of-invisibility.gif"/>
          <p:cNvPicPr>
            <a:picLocks noChangeAspect="1"/>
          </p:cNvPicPr>
          <p:nvPr/>
        </p:nvPicPr>
        <p:blipFill>
          <a:blip r:embed="rId3"/>
          <a:srcRect l="21071" r="18928"/>
          <a:stretch>
            <a:fillRect/>
          </a:stretch>
        </p:blipFill>
        <p:spPr>
          <a:xfrm>
            <a:off x="428596" y="3000372"/>
            <a:ext cx="3286116" cy="2738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00628" y="214290"/>
            <a:ext cx="3929090" cy="64294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СКАЗКА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42860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1" y="1071546"/>
            <a:ext cx="8286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Эта птица довольно часто встречается в русских сказках. Иногда становится жертвой обмана лисы, а иногда проявляет себя как персонаж гордый и обидчивый.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5074" y="392906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2" y="4643446"/>
            <a:ext cx="2125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ЖУРАВЛЬ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s12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143248"/>
            <a:ext cx="5214974" cy="3399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714876" y="428604"/>
            <a:ext cx="4071966" cy="64294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СКАЗКА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542926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860" y="5500702"/>
            <a:ext cx="2323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КОТ И ЛИСА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1551882"/>
            <a:ext cx="2965324" cy="4234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675520"/>
            <a:ext cx="58579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этой сказке все лесные звери так боялись одно домашнее животное, что даже медведь говорил о нем:</a:t>
            </a:r>
          </a:p>
          <a:p>
            <a:r>
              <a:rPr lang="ru-RU" sz="3200" b="1" dirty="0" smtClean="0"/>
              <a:t>«Невелик, да прожорлив! </a:t>
            </a:r>
          </a:p>
          <a:p>
            <a:r>
              <a:rPr lang="ru-RU" sz="3200" b="1" dirty="0" smtClean="0"/>
              <a:t>Нам четверым не съесть, </a:t>
            </a:r>
          </a:p>
          <a:p>
            <a:r>
              <a:rPr lang="ru-RU" sz="3200" b="1" dirty="0" smtClean="0"/>
              <a:t>а ему одному мало»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4643446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5214950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Писательница </a:t>
            </a:r>
            <a:r>
              <a:rPr lang="ru-RU" sz="3200" b="1" dirty="0" err="1" smtClean="0"/>
              <a:t>Джоана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Роулинг</a:t>
            </a:r>
            <a:r>
              <a:rPr lang="ru-RU" sz="3200" b="1" dirty="0" smtClean="0"/>
              <a:t> 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Первая в мире </a:t>
            </a:r>
            <a:r>
              <a:rPr lang="ru-RU" sz="3200" b="1" dirty="0" err="1" smtClean="0"/>
              <a:t>женщина-ютубер</a:t>
            </a: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Балерина Майя Плисецкая</a:t>
            </a:r>
            <a:endParaRPr lang="ru-RU" sz="3200" b="1" dirty="0"/>
          </a:p>
        </p:txBody>
      </p:sp>
      <p:pic>
        <p:nvPicPr>
          <p:cNvPr id="9" name="Рисунок 8" descr="джоан роллинг.jpg"/>
          <p:cNvPicPr>
            <a:picLocks noChangeAspect="1"/>
          </p:cNvPicPr>
          <p:nvPr/>
        </p:nvPicPr>
        <p:blipFill>
          <a:blip r:embed="rId3"/>
          <a:srcRect b="3465"/>
          <a:stretch>
            <a:fillRect/>
          </a:stretch>
        </p:blipFill>
        <p:spPr>
          <a:xfrm>
            <a:off x="1071538" y="-24"/>
            <a:ext cx="7215238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72000" y="214290"/>
            <a:ext cx="4214842" cy="7143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 РУССКАЯ СКАЗКА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309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071546"/>
            <a:ext cx="47149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Если верить сказке, когда этот персонаж бежал, </a:t>
            </a:r>
          </a:p>
          <a:p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то земля вокруг дрожала,</a:t>
            </a:r>
          </a:p>
          <a:p>
            <a:r>
              <a:rPr lang="ru-RU" sz="3200" b="1" cap="all" dirty="0" smtClean="0">
                <a:latin typeface="Times New Roman" pitchFamily="18" charset="0"/>
                <a:cs typeface="Times New Roman" pitchFamily="18" charset="0"/>
              </a:rPr>
              <a:t>а уж прыгнуть мог выше самой высокой башни.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00063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5643578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Сивка-Бурка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sivka-burka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1071546"/>
            <a:ext cx="3605247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14942" y="285728"/>
            <a:ext cx="3643338" cy="57150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178592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9" y="2500306"/>
            <a:ext cx="385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Сколько человек тянули репку?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00100" y="4429132"/>
            <a:ext cx="164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5143512"/>
            <a:ext cx="4504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Три человека: </a:t>
            </a:r>
          </a:p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дедка, бабка, внучка.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 descr="324_html_m284696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1785926"/>
            <a:ext cx="4643470" cy="3482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29190" y="428604"/>
            <a:ext cx="3929090" cy="50006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РУССКИЕ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78579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1428736"/>
            <a:ext cx="7569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cs typeface="Times New Roman" pitchFamily="18" charset="0"/>
              </a:rPr>
              <a:t>Из какого инструмента варили кашу </a:t>
            </a:r>
          </a:p>
          <a:p>
            <a:r>
              <a:rPr lang="ru-RU" sz="3600" b="1" dirty="0" smtClean="0">
                <a:cs typeface="Times New Roman" pitchFamily="18" charset="0"/>
              </a:rPr>
              <a:t>в одной русской народной сказке?</a:t>
            </a:r>
            <a:endParaRPr lang="ru-RU" sz="3600" b="1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400050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4786322"/>
            <a:ext cx="2286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ИЗ ТОПОРА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7559516-1354197264748.jpg"/>
          <p:cNvPicPr>
            <a:picLocks noChangeAspect="1"/>
          </p:cNvPicPr>
          <p:nvPr/>
        </p:nvPicPr>
        <p:blipFill>
          <a:blip r:embed="rId2"/>
          <a:srcRect r="10937"/>
          <a:stretch>
            <a:fillRect/>
          </a:stretch>
        </p:blipFill>
        <p:spPr>
          <a:xfrm>
            <a:off x="3929058" y="2786058"/>
            <a:ext cx="4485557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14942" y="357166"/>
            <a:ext cx="3714776" cy="50006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РУССКИЕ СКАЗКИ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64291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1500174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Чем угощала Лиса Журавля 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в русской народной сказке?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92906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714884"/>
            <a:ext cx="2886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Манной кашей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temarcevanm\Desktop\fa65849c6933caf744d84ec2fb952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214686"/>
            <a:ext cx="5295908" cy="2850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57818" y="285728"/>
            <a:ext cx="3357586" cy="57150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РУССКИЕ СКАЗКИ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85723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1428736"/>
            <a:ext cx="7429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cs typeface="Times New Roman" pitchFamily="18" charset="0"/>
              </a:rPr>
              <a:t>В какой сказке в отсутствие  многодетной мамы  в жилище пробрался </a:t>
            </a:r>
          </a:p>
          <a:p>
            <a:r>
              <a:rPr lang="ru-RU" sz="3000" b="1" dirty="0" smtClean="0">
                <a:cs typeface="Times New Roman" pitchFamily="18" charset="0"/>
              </a:rPr>
              <a:t>коварный разбойник </a:t>
            </a:r>
          </a:p>
          <a:p>
            <a:r>
              <a:rPr lang="ru-RU" sz="3000" b="1" dirty="0" smtClean="0">
                <a:cs typeface="Times New Roman" pitchFamily="18" charset="0"/>
              </a:rPr>
              <a:t>и похитил почти всех детей?</a:t>
            </a:r>
            <a:endParaRPr lang="ru-RU" sz="3000" b="1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428625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5214950"/>
            <a:ext cx="4261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«Волк и семеро козлят»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2"/>
          <a:srcRect l="5481"/>
          <a:stretch>
            <a:fillRect/>
          </a:stretch>
        </p:blipFill>
        <p:spPr>
          <a:xfrm>
            <a:off x="5000628" y="3571876"/>
            <a:ext cx="3714776" cy="2837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929322" y="285728"/>
            <a:ext cx="2857520" cy="57150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СКАЗОЧНЫЕ ГЕРОИ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394" y="1071546"/>
            <a:ext cx="70265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Кто из сказочных героев </a:t>
            </a:r>
          </a:p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говорил такие слова:</a:t>
            </a:r>
          </a:p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«Я – мужчина в полном расцвете сил»?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442913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46" y="4500570"/>
            <a:ext cx="1683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</a:rPr>
              <a:t>Карлсон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temarcevanm\Desktop\user_file_539fefa7943aa_0_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643182"/>
            <a:ext cx="357648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72000" y="357166"/>
            <a:ext cx="4143404" cy="7143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cap="all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433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127170"/>
            <a:ext cx="792958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 помощью этого волшебного предмета можно вызвать самых разных помощников: трёх громадных псов, коня или 12 молодцев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50043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4201547"/>
            <a:ext cx="167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ОГНИВО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1_22255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237298"/>
            <a:ext cx="5643570" cy="347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5214950"/>
            <a:ext cx="8001056" cy="16430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44" y="5577504"/>
            <a:ext cx="9001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FFFF00"/>
                </a:solidFill>
                <a:latin typeface="Arial Black" pitchFamily="34" charset="0"/>
              </a:rPr>
              <a:t>ЭМОДЗИ-ИСТОРИИ</a:t>
            </a:r>
            <a:endParaRPr lang="ru-RU" sz="5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maxresdefault.jpg"/>
          <p:cNvPicPr>
            <a:picLocks noChangeAspect="1"/>
          </p:cNvPicPr>
          <p:nvPr/>
        </p:nvPicPr>
        <p:blipFill>
          <a:blip r:embed="rId3"/>
          <a:srcRect l="4132" r="3305"/>
          <a:stretch>
            <a:fillRect/>
          </a:stretch>
        </p:blipFill>
        <p:spPr>
          <a:xfrm>
            <a:off x="642910" y="285728"/>
            <a:ext cx="8001056" cy="4862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403" t="18004" r="14339" b="67782"/>
          <a:stretch>
            <a:fillRect/>
          </a:stretch>
        </p:blipFill>
        <p:spPr bwMode="auto">
          <a:xfrm>
            <a:off x="331474" y="642918"/>
            <a:ext cx="850588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4500570"/>
            <a:ext cx="32861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ТЕРЕМОК</a:t>
            </a:r>
            <a:endParaRPr lang="ru-RU" sz="5000" b="1" dirty="0"/>
          </a:p>
        </p:txBody>
      </p:sp>
      <p:pic>
        <p:nvPicPr>
          <p:cNvPr id="2050" name="Picture 2" descr="C:\Users\temarcevanm\Desktop\26 февраля\zaniatiie-po-applikatsii-tieriemok_1.jpeg"/>
          <p:cNvPicPr>
            <a:picLocks noChangeAspect="1" noChangeArrowheads="1"/>
          </p:cNvPicPr>
          <p:nvPr/>
        </p:nvPicPr>
        <p:blipFill>
          <a:blip r:embed="rId3" cstate="print"/>
          <a:srcRect b="8772"/>
          <a:stretch>
            <a:fillRect/>
          </a:stretch>
        </p:blipFill>
        <p:spPr bwMode="auto">
          <a:xfrm>
            <a:off x="3532551" y="3143248"/>
            <a:ext cx="5316221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403" t="45484" r="15329" b="26089"/>
          <a:stretch>
            <a:fillRect/>
          </a:stretch>
        </p:blipFill>
        <p:spPr bwMode="auto">
          <a:xfrm>
            <a:off x="142844" y="214290"/>
            <a:ext cx="882915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temarcevanm\Desktop\26 февраля\7.jpg"/>
          <p:cNvPicPr>
            <a:picLocks noChangeAspect="1" noChangeArrowheads="1"/>
          </p:cNvPicPr>
          <p:nvPr/>
        </p:nvPicPr>
        <p:blipFill>
          <a:blip r:embed="rId3" cstate="print"/>
          <a:srcRect b="8155"/>
          <a:stretch>
            <a:fillRect/>
          </a:stretch>
        </p:blipFill>
        <p:spPr bwMode="auto">
          <a:xfrm>
            <a:off x="3786182" y="3357562"/>
            <a:ext cx="5048192" cy="33118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4500570"/>
            <a:ext cx="32861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КОШКИН ДОМ</a:t>
            </a:r>
            <a:endParaRPr lang="ru-RU" sz="5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1538" y="4500570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5143512"/>
            <a:ext cx="657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Писатель Льюис </a:t>
            </a:r>
            <a:r>
              <a:rPr lang="ru-RU" sz="3200" b="1" dirty="0" err="1" smtClean="0"/>
              <a:t>Кэролл</a:t>
            </a:r>
            <a:r>
              <a:rPr lang="ru-RU" sz="3200" b="1" dirty="0" smtClean="0"/>
              <a:t>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Учёный Дмитрий Менделеев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Космонавт Юрий Гагарин</a:t>
            </a:r>
            <a:endParaRPr lang="ru-RU" sz="3200" b="1" dirty="0"/>
          </a:p>
        </p:txBody>
      </p:sp>
      <p:pic>
        <p:nvPicPr>
          <p:cNvPr id="9" name="Рисунок 8" descr="B_p7xn1WYAA49-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0"/>
            <a:ext cx="7786710" cy="4380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221088"/>
            <a:ext cx="32861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РЕПКА</a:t>
            </a:r>
            <a:endParaRPr lang="ru-RU" sz="5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369" t="22697" r="17789" b="49612"/>
          <a:stretch>
            <a:fillRect/>
          </a:stretch>
        </p:blipFill>
        <p:spPr bwMode="auto">
          <a:xfrm>
            <a:off x="317527" y="332656"/>
            <a:ext cx="85269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J:\26 февраля\hello_html_m73f11d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068960"/>
            <a:ext cx="57150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3212976"/>
            <a:ext cx="45028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ЦВЕТИК-СЕМИЦВЕТИК</a:t>
            </a:r>
            <a:endParaRPr lang="ru-RU" sz="5000" b="1" dirty="0"/>
          </a:p>
        </p:txBody>
      </p:sp>
      <p:pic>
        <p:nvPicPr>
          <p:cNvPr id="2" name="Picture 3" descr="J:\26 февраля\img11.jpg"/>
          <p:cNvPicPr>
            <a:picLocks noChangeAspect="1" noChangeArrowheads="1"/>
          </p:cNvPicPr>
          <p:nvPr/>
        </p:nvPicPr>
        <p:blipFill>
          <a:blip r:embed="rId2" cstate="print"/>
          <a:srcRect r="9979"/>
          <a:stretch>
            <a:fillRect/>
          </a:stretch>
        </p:blipFill>
        <p:spPr bwMode="auto">
          <a:xfrm>
            <a:off x="4788024" y="2996952"/>
            <a:ext cx="4148636" cy="345638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/>
          <a:srcRect l="13807" t="31860" r="16251" b="45884"/>
          <a:stretch>
            <a:fillRect/>
          </a:stretch>
        </p:blipFill>
        <p:spPr bwMode="auto">
          <a:xfrm>
            <a:off x="571472" y="214290"/>
            <a:ext cx="807249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284984"/>
            <a:ext cx="41399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СКАЗКА О РЫБАКЕ И РЫБКЕ</a:t>
            </a:r>
            <a:endParaRPr lang="ru-RU" sz="5000" b="1" dirty="0"/>
          </a:p>
        </p:txBody>
      </p:sp>
      <p:pic>
        <p:nvPicPr>
          <p:cNvPr id="3075" name="Picture 3" descr="J:\26 февраля\image.jpg"/>
          <p:cNvPicPr>
            <a:picLocks noChangeAspect="1" noChangeArrowheads="1"/>
          </p:cNvPicPr>
          <p:nvPr/>
        </p:nvPicPr>
        <p:blipFill>
          <a:blip r:embed="rId2" cstate="print"/>
          <a:srcRect l="16085" r="5635"/>
          <a:stretch>
            <a:fillRect/>
          </a:stretch>
        </p:blipFill>
        <p:spPr bwMode="auto">
          <a:xfrm>
            <a:off x="3808743" y="3212976"/>
            <a:ext cx="5011730" cy="3133056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/>
          <a:srcRect l="15013" t="40396" r="13653" b="37805"/>
          <a:stretch>
            <a:fillRect/>
          </a:stretch>
        </p:blipFill>
        <p:spPr bwMode="auto">
          <a:xfrm>
            <a:off x="428596" y="357166"/>
            <a:ext cx="828680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284984"/>
            <a:ext cx="4139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СНЕЖНАЯ КОРОЛЕВА</a:t>
            </a:r>
            <a:endParaRPr lang="ru-RU" sz="5000" b="1" dirty="0"/>
          </a:p>
        </p:txBody>
      </p:sp>
      <p:pic>
        <p:nvPicPr>
          <p:cNvPr id="8" name="Рисунок 7" descr="C:\Users\temarcevanm\Desktop\26 февраля 1\thumb_img_56d33a89e31da_resize_900_50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071810"/>
            <a:ext cx="500066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5489" t="32609" r="16847" b="41915"/>
          <a:stretch>
            <a:fillRect/>
          </a:stretch>
        </p:blipFill>
        <p:spPr bwMode="auto">
          <a:xfrm>
            <a:off x="500034" y="142852"/>
            <a:ext cx="8143932" cy="245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42908" y="3284984"/>
            <a:ext cx="4139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АЛЕНЬКИЙ ЦВЕТОЧЕК</a:t>
            </a:r>
            <a:endParaRPr lang="ru-RU" sz="5000" b="1" dirty="0"/>
          </a:p>
        </p:txBody>
      </p:sp>
      <p:pic>
        <p:nvPicPr>
          <p:cNvPr id="1026" name="Picture 2" descr="C:\Users\temarcevanm\Desktop\26 февраля 1\cover_s0.jpg"/>
          <p:cNvPicPr>
            <a:picLocks noChangeAspect="1" noChangeArrowheads="1"/>
          </p:cNvPicPr>
          <p:nvPr/>
        </p:nvPicPr>
        <p:blipFill>
          <a:blip r:embed="rId2"/>
          <a:srcRect r="9459"/>
          <a:stretch>
            <a:fillRect/>
          </a:stretch>
        </p:blipFill>
        <p:spPr bwMode="auto">
          <a:xfrm>
            <a:off x="3857620" y="3286124"/>
            <a:ext cx="5059466" cy="3143272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/>
          <a:srcRect l="15644" t="20122" r="15348" b="52287"/>
          <a:stretch>
            <a:fillRect/>
          </a:stretch>
        </p:blipFill>
        <p:spPr bwMode="auto">
          <a:xfrm>
            <a:off x="428596" y="142852"/>
            <a:ext cx="828680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910" y="5214950"/>
            <a:ext cx="8001056" cy="16430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44" y="5577504"/>
            <a:ext cx="9001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FFFF00"/>
                </a:solidFill>
                <a:latin typeface="Arial Black" pitchFamily="34" charset="0"/>
              </a:rPr>
              <a:t>ЧЕТЫРЕ К ОДНОМУ</a:t>
            </a:r>
            <a:endParaRPr lang="ru-RU" sz="5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gapchinskaya11.jpg"/>
          <p:cNvPicPr>
            <a:picLocks noChangeAspect="1"/>
          </p:cNvPicPr>
          <p:nvPr/>
        </p:nvPicPr>
        <p:blipFill>
          <a:blip r:embed="rId3"/>
          <a:srcRect r="885" b="9494"/>
          <a:stretch>
            <a:fillRect/>
          </a:stretch>
        </p:blipFill>
        <p:spPr>
          <a:xfrm>
            <a:off x="642910" y="-1"/>
            <a:ext cx="8001056" cy="5357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Рисунок 4" descr="_0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429000"/>
            <a:ext cx="2571768" cy="2093299"/>
          </a:xfrm>
          <a:prstGeom prst="rect">
            <a:avLst/>
          </a:prstGeom>
          <a:noFill/>
        </p:spPr>
      </p:pic>
      <p:pic>
        <p:nvPicPr>
          <p:cNvPr id="15362" name="Рисунок 6" descr="kras_roza5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642918"/>
            <a:ext cx="2467539" cy="2315691"/>
          </a:xfrm>
          <a:prstGeom prst="rect">
            <a:avLst/>
          </a:prstGeom>
          <a:noFill/>
        </p:spPr>
      </p:pic>
      <p:pic>
        <p:nvPicPr>
          <p:cNvPr id="15361" name="Рисунок 7" descr="risunok_samolet.jpg"/>
          <p:cNvPicPr>
            <a:picLocks noChangeAspect="1" noChangeArrowheads="1"/>
          </p:cNvPicPr>
          <p:nvPr/>
        </p:nvPicPr>
        <p:blipFill>
          <a:blip r:embed="rId5"/>
          <a:srcRect l="12050" r="9623"/>
          <a:stretch>
            <a:fillRect/>
          </a:stretch>
        </p:blipFill>
        <p:spPr bwMode="auto">
          <a:xfrm>
            <a:off x="1428728" y="3357562"/>
            <a:ext cx="2786082" cy="2366967"/>
          </a:xfrm>
          <a:prstGeom prst="rect">
            <a:avLst/>
          </a:prstGeom>
          <a:noFill/>
        </p:spPr>
      </p:pic>
      <p:pic>
        <p:nvPicPr>
          <p:cNvPr id="8" name="Рисунок 7" descr="415.jpg"/>
          <p:cNvPicPr>
            <a:picLocks noChangeAspect="1"/>
          </p:cNvPicPr>
          <p:nvPr/>
        </p:nvPicPr>
        <p:blipFill>
          <a:blip r:embed="rId6"/>
          <a:srcRect b="10811"/>
          <a:stretch>
            <a:fillRect/>
          </a:stretch>
        </p:blipFill>
        <p:spPr>
          <a:xfrm>
            <a:off x="1714480" y="428604"/>
            <a:ext cx="264320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42bad8c97bc8fa9aa28ab9e34569c8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571480"/>
            <a:ext cx="2928958" cy="2011218"/>
          </a:xfrm>
          <a:prstGeom prst="rect">
            <a:avLst/>
          </a:prstGeom>
        </p:spPr>
      </p:pic>
      <p:pic>
        <p:nvPicPr>
          <p:cNvPr id="10" name="Рисунок 9" descr="detskie-raskraski-privedenie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3" y="398918"/>
            <a:ext cx="2428892" cy="2496292"/>
          </a:xfrm>
          <a:prstGeom prst="rect">
            <a:avLst/>
          </a:prstGeom>
        </p:spPr>
      </p:pic>
      <p:pic>
        <p:nvPicPr>
          <p:cNvPr id="11" name="Рисунок 10" descr="labrador-pupp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18" y="3071810"/>
            <a:ext cx="2506580" cy="2857501"/>
          </a:xfrm>
          <a:prstGeom prst="rect">
            <a:avLst/>
          </a:prstGeom>
        </p:spPr>
      </p:pic>
      <p:pic>
        <p:nvPicPr>
          <p:cNvPr id="12" name="Рисунок 11" descr="batik_cit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3429000"/>
            <a:ext cx="2643182" cy="264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i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502" y="0"/>
            <a:ext cx="3039894" cy="3571876"/>
          </a:xfrm>
          <a:prstGeom prst="rect">
            <a:avLst/>
          </a:prstGeom>
        </p:spPr>
      </p:pic>
      <p:pic>
        <p:nvPicPr>
          <p:cNvPr id="13" name="Рисунок 12" descr="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3500438"/>
            <a:ext cx="2143140" cy="2970392"/>
          </a:xfrm>
          <a:prstGeom prst="rect">
            <a:avLst/>
          </a:prstGeom>
        </p:spPr>
      </p:pic>
      <p:pic>
        <p:nvPicPr>
          <p:cNvPr id="14" name="Рисунок 13" descr="b65941e97e8ea65c746e163473adcdd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142852"/>
            <a:ext cx="1821654" cy="2775853"/>
          </a:xfrm>
          <a:prstGeom prst="rect">
            <a:avLst/>
          </a:prstGeom>
        </p:spPr>
      </p:pic>
      <p:pic>
        <p:nvPicPr>
          <p:cNvPr id="15" name="Рисунок 14" descr="goroskop_2020_vsem_znakam_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90" y="4000504"/>
            <a:ext cx="2928958" cy="1952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35811071-zauberhut-und-kaninchen-vector-Überraschung-konzept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3357562"/>
            <a:ext cx="3214710" cy="3214710"/>
          </a:xfrm>
          <a:prstGeom prst="rect">
            <a:avLst/>
          </a:prstGeom>
        </p:spPr>
      </p:pic>
      <p:pic>
        <p:nvPicPr>
          <p:cNvPr id="10" name="Рисунок 9" descr="raskraska-oblaka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57166"/>
            <a:ext cx="2500330" cy="3129324"/>
          </a:xfrm>
          <a:prstGeom prst="rect">
            <a:avLst/>
          </a:prstGeom>
        </p:spPr>
      </p:pic>
      <p:pic>
        <p:nvPicPr>
          <p:cNvPr id="11" name="Рисунок 10" descr="image_562505131604566579717.jpg"/>
          <p:cNvPicPr>
            <a:picLocks noChangeAspect="1"/>
          </p:cNvPicPr>
          <p:nvPr/>
        </p:nvPicPr>
        <p:blipFill>
          <a:blip r:embed="rId5"/>
          <a:srcRect l="32816"/>
          <a:stretch>
            <a:fillRect/>
          </a:stretch>
        </p:blipFill>
        <p:spPr>
          <a:xfrm>
            <a:off x="1214414" y="428604"/>
            <a:ext cx="3241861" cy="2714644"/>
          </a:xfrm>
          <a:prstGeom prst="rect">
            <a:avLst/>
          </a:prstGeom>
        </p:spPr>
      </p:pic>
      <p:pic>
        <p:nvPicPr>
          <p:cNvPr id="12" name="Рисунок 11" descr="moominworld_house_big.jpg"/>
          <p:cNvPicPr>
            <a:picLocks noChangeAspect="1"/>
          </p:cNvPicPr>
          <p:nvPr/>
        </p:nvPicPr>
        <p:blipFill>
          <a:blip r:embed="rId6"/>
          <a:srcRect r="21875"/>
          <a:stretch>
            <a:fillRect/>
          </a:stretch>
        </p:blipFill>
        <p:spPr>
          <a:xfrm>
            <a:off x="4572012" y="3571876"/>
            <a:ext cx="3571888" cy="3047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4572008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5143512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Певец Эдуард </a:t>
            </a:r>
            <a:r>
              <a:rPr lang="ru-RU" sz="3200" b="1" dirty="0" err="1" smtClean="0"/>
              <a:t>Хиль</a:t>
            </a:r>
            <a:r>
              <a:rPr lang="ru-RU" sz="3200" b="1" dirty="0" smtClean="0"/>
              <a:t>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Сказочник Яков Гримм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Писатель Эдуард Успенский</a:t>
            </a:r>
            <a:endParaRPr lang="ru-RU" sz="3200" b="1" dirty="0"/>
          </a:p>
        </p:txBody>
      </p:sp>
      <p:pic>
        <p:nvPicPr>
          <p:cNvPr id="10" name="Рисунок 9" descr="успенски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-1"/>
            <a:ext cx="6929486" cy="4608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animals-wolves-76272.jpg"/>
          <p:cNvPicPr>
            <a:picLocks noChangeAspect="1"/>
          </p:cNvPicPr>
          <p:nvPr/>
        </p:nvPicPr>
        <p:blipFill>
          <a:blip r:embed="rId3" cstate="print"/>
          <a:srcRect l="10937" r="8593"/>
          <a:stretch>
            <a:fillRect/>
          </a:stretch>
        </p:blipFill>
        <p:spPr>
          <a:xfrm>
            <a:off x="1214414" y="357165"/>
            <a:ext cx="3143272" cy="2603481"/>
          </a:xfrm>
          <a:prstGeom prst="rect">
            <a:avLst/>
          </a:prstGeom>
        </p:spPr>
      </p:pic>
      <p:pic>
        <p:nvPicPr>
          <p:cNvPr id="13" name="Рисунок 12" descr="babby-normal-bu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2616" y="714356"/>
            <a:ext cx="3332722" cy="2214578"/>
          </a:xfrm>
          <a:prstGeom prst="rect">
            <a:avLst/>
          </a:prstGeom>
        </p:spPr>
      </p:pic>
      <p:pic>
        <p:nvPicPr>
          <p:cNvPr id="14" name="Рисунок 13" descr="4900f538527b1a9.jpg"/>
          <p:cNvPicPr>
            <a:picLocks noChangeAspect="1"/>
          </p:cNvPicPr>
          <p:nvPr/>
        </p:nvPicPr>
        <p:blipFill>
          <a:blip r:embed="rId5" cstate="print"/>
          <a:srcRect l="19531" r="23437"/>
          <a:stretch>
            <a:fillRect/>
          </a:stretch>
        </p:blipFill>
        <p:spPr>
          <a:xfrm>
            <a:off x="5027413" y="3143248"/>
            <a:ext cx="3259363" cy="3214692"/>
          </a:xfrm>
          <a:prstGeom prst="rect">
            <a:avLst/>
          </a:prstGeom>
        </p:spPr>
      </p:pic>
      <p:pic>
        <p:nvPicPr>
          <p:cNvPr id="15" name="Рисунок 14" descr="05_09_2017_kak_nauchit_rebyonka_vypuskat_par_i_izbavlyat_sya_ot_negativnyh_emocij.jpg"/>
          <p:cNvPicPr>
            <a:picLocks noChangeAspect="1"/>
          </p:cNvPicPr>
          <p:nvPr/>
        </p:nvPicPr>
        <p:blipFill>
          <a:blip r:embed="rId6" cstate="print"/>
          <a:srcRect l="1562" r="20312"/>
          <a:stretch>
            <a:fillRect/>
          </a:stretch>
        </p:blipFill>
        <p:spPr>
          <a:xfrm>
            <a:off x="1142976" y="3143248"/>
            <a:ext cx="3786214" cy="323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6834" t="17859" r="36376" b="18641"/>
          <a:stretch>
            <a:fillRect/>
          </a:stretch>
        </p:blipFill>
        <p:spPr bwMode="auto">
          <a:xfrm>
            <a:off x="5143504" y="3286124"/>
            <a:ext cx="2357454" cy="314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30669" t="19844" r="36376" b="28562"/>
          <a:stretch>
            <a:fillRect/>
          </a:stretch>
        </p:blipFill>
        <p:spPr bwMode="auto">
          <a:xfrm>
            <a:off x="4857752" y="285728"/>
            <a:ext cx="3143272" cy="27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100922-1_1.jpg"/>
          <p:cNvPicPr>
            <a:picLocks noChangeAspect="1"/>
          </p:cNvPicPr>
          <p:nvPr/>
        </p:nvPicPr>
        <p:blipFill>
          <a:blip r:embed="rId5"/>
          <a:srcRect t="3125" r="38328" b="26041"/>
          <a:stretch>
            <a:fillRect/>
          </a:stretch>
        </p:blipFill>
        <p:spPr>
          <a:xfrm>
            <a:off x="1428728" y="3396994"/>
            <a:ext cx="3000396" cy="3000309"/>
          </a:xfrm>
          <a:prstGeom prst="rect">
            <a:avLst/>
          </a:prstGeom>
        </p:spPr>
      </p:pic>
      <p:pic>
        <p:nvPicPr>
          <p:cNvPr id="14" name="Рисунок 13" descr="561333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0" y="642918"/>
            <a:ext cx="2389637" cy="243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Kolodtsyi-vo-Vladimi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428604"/>
            <a:ext cx="2428892" cy="2884670"/>
          </a:xfrm>
          <a:prstGeom prst="rect">
            <a:avLst/>
          </a:prstGeom>
        </p:spPr>
      </p:pic>
      <p:pic>
        <p:nvPicPr>
          <p:cNvPr id="10" name="Рисунок 9" descr="a7b14deec291729254b2477f313cbe0b.jpg"/>
          <p:cNvPicPr>
            <a:picLocks noChangeAspect="1"/>
          </p:cNvPicPr>
          <p:nvPr/>
        </p:nvPicPr>
        <p:blipFill>
          <a:blip r:embed="rId4" cstate="print"/>
          <a:srcRect l="19531" r="25000"/>
          <a:stretch>
            <a:fillRect/>
          </a:stretch>
        </p:blipFill>
        <p:spPr>
          <a:xfrm>
            <a:off x="5000628" y="500042"/>
            <a:ext cx="2476610" cy="2976562"/>
          </a:xfrm>
          <a:prstGeom prst="rect">
            <a:avLst/>
          </a:prstGeom>
        </p:spPr>
      </p:pic>
      <p:pic>
        <p:nvPicPr>
          <p:cNvPr id="11" name="Рисунок 10" descr="2018-05-15_20035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4214818"/>
            <a:ext cx="2961872" cy="2081209"/>
          </a:xfrm>
          <a:prstGeom prst="rect">
            <a:avLst/>
          </a:prstGeom>
        </p:spPr>
      </p:pic>
      <p:pic>
        <p:nvPicPr>
          <p:cNvPr id="12" name="Рисунок 11" descr="10214667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28" y="4143380"/>
            <a:ext cx="3413546" cy="210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4295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istockphoto-598785430-612x612.jpg"/>
          <p:cNvPicPr>
            <a:picLocks noChangeAspect="1"/>
          </p:cNvPicPr>
          <p:nvPr/>
        </p:nvPicPr>
        <p:blipFill>
          <a:blip r:embed="rId3"/>
          <a:srcRect l="9182" r="23092"/>
          <a:stretch>
            <a:fillRect/>
          </a:stretch>
        </p:blipFill>
        <p:spPr>
          <a:xfrm>
            <a:off x="1285852" y="214290"/>
            <a:ext cx="3357586" cy="2754242"/>
          </a:xfrm>
          <a:prstGeom prst="rect">
            <a:avLst/>
          </a:prstGeom>
        </p:spPr>
      </p:pic>
      <p:pic>
        <p:nvPicPr>
          <p:cNvPr id="13" name="Рисунок 12" descr="circus-1-l-elepha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142852"/>
            <a:ext cx="2786058" cy="2786058"/>
          </a:xfrm>
          <a:prstGeom prst="rect">
            <a:avLst/>
          </a:prstGeom>
        </p:spPr>
      </p:pic>
      <p:pic>
        <p:nvPicPr>
          <p:cNvPr id="14" name="Рисунок 13" descr="h-142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643314"/>
            <a:ext cx="3445945" cy="2500330"/>
          </a:xfrm>
          <a:prstGeom prst="rect">
            <a:avLst/>
          </a:prstGeom>
        </p:spPr>
      </p:pic>
      <p:pic>
        <p:nvPicPr>
          <p:cNvPr id="15" name="Рисунок 14" descr="17730aa2e7247fbda7df73a4295cf0f5_tumb_660.jpg"/>
          <p:cNvPicPr>
            <a:picLocks noChangeAspect="1"/>
          </p:cNvPicPr>
          <p:nvPr/>
        </p:nvPicPr>
        <p:blipFill>
          <a:blip r:embed="rId6"/>
          <a:srcRect l="16020" t="8333" r="16698" b="45833"/>
          <a:stretch>
            <a:fillRect/>
          </a:stretch>
        </p:blipFill>
        <p:spPr>
          <a:xfrm>
            <a:off x="5000628" y="3143248"/>
            <a:ext cx="3000396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472" y="83124"/>
            <a:ext cx="8143932" cy="664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034" name="Picture 10" descr="C:\Users\temarcevanm\Desktop\875a8375f91de049494d6073098e8a2f_d90c518087150362e2a22cfc380539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85728"/>
            <a:ext cx="1928826" cy="3489609"/>
          </a:xfrm>
          <a:prstGeom prst="rect">
            <a:avLst/>
          </a:prstGeom>
          <a:noFill/>
        </p:spPr>
      </p:pic>
      <p:pic>
        <p:nvPicPr>
          <p:cNvPr id="1035" name="Picture 11" descr="C:\Users\temarcevanm\Desktop\2387930900722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143380"/>
            <a:ext cx="4857783" cy="2023946"/>
          </a:xfrm>
          <a:prstGeom prst="rect">
            <a:avLst/>
          </a:prstGeom>
          <a:noFill/>
        </p:spPr>
      </p:pic>
      <p:pic>
        <p:nvPicPr>
          <p:cNvPr id="1037" name="Picture 13" descr="C:\Users\temarcevanm\Desktop\1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9F8"/>
              </a:clrFrom>
              <a:clrTo>
                <a:srgbClr val="F9F9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67105">
            <a:off x="958615" y="3244640"/>
            <a:ext cx="3428485" cy="3428485"/>
          </a:xfrm>
          <a:prstGeom prst="rect">
            <a:avLst/>
          </a:prstGeom>
          <a:noFill/>
        </p:spPr>
      </p:pic>
      <p:pic>
        <p:nvPicPr>
          <p:cNvPr id="8" name="Рисунок 7" descr="2012-07-01_IMG_2149.jpg"/>
          <p:cNvPicPr>
            <a:picLocks noChangeAspect="1"/>
          </p:cNvPicPr>
          <p:nvPr/>
        </p:nvPicPr>
        <p:blipFill>
          <a:blip r:embed="rId6" cstate="print"/>
          <a:srcRect l="4300" r="3970"/>
          <a:stretch>
            <a:fillRect/>
          </a:stretch>
        </p:blipFill>
        <p:spPr>
          <a:xfrm>
            <a:off x="1071538" y="428604"/>
            <a:ext cx="3214194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472" y="83124"/>
            <a:ext cx="8143932" cy="664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050" name="Picture 2" descr="C:\Users\temarcevanm\Desktop\h_1508185673_3824684_bf2f9e62ea.jpg"/>
          <p:cNvPicPr>
            <a:picLocks noChangeAspect="1" noChangeArrowheads="1"/>
          </p:cNvPicPr>
          <p:nvPr/>
        </p:nvPicPr>
        <p:blipFill>
          <a:blip r:embed="rId3"/>
          <a:srcRect l="28767" t="5023" r="12328"/>
          <a:stretch>
            <a:fillRect/>
          </a:stretch>
        </p:blipFill>
        <p:spPr bwMode="auto">
          <a:xfrm flipH="1">
            <a:off x="5214942" y="357166"/>
            <a:ext cx="2786082" cy="3187078"/>
          </a:xfrm>
          <a:prstGeom prst="rect">
            <a:avLst/>
          </a:prstGeom>
          <a:noFill/>
        </p:spPr>
      </p:pic>
      <p:pic>
        <p:nvPicPr>
          <p:cNvPr id="2051" name="Picture 3" descr="C:\Users\temarcevanm\Desktop\n8ipw6tp.jpg"/>
          <p:cNvPicPr>
            <a:picLocks noChangeAspect="1" noChangeArrowheads="1"/>
          </p:cNvPicPr>
          <p:nvPr/>
        </p:nvPicPr>
        <p:blipFill>
          <a:blip r:embed="rId4"/>
          <a:srcRect t="4371" r="9090"/>
          <a:stretch>
            <a:fillRect/>
          </a:stretch>
        </p:blipFill>
        <p:spPr bwMode="auto">
          <a:xfrm>
            <a:off x="857224" y="357166"/>
            <a:ext cx="3571900" cy="3005875"/>
          </a:xfrm>
          <a:prstGeom prst="rect">
            <a:avLst/>
          </a:prstGeom>
          <a:noFill/>
        </p:spPr>
      </p:pic>
      <p:pic>
        <p:nvPicPr>
          <p:cNvPr id="2052" name="Picture 4" descr="C:\Users\temarcevanm\Desktop\wpapers_ru_Рыжий-ко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28662" y="3786190"/>
            <a:ext cx="3429024" cy="2703546"/>
          </a:xfrm>
          <a:prstGeom prst="rect">
            <a:avLst/>
          </a:prstGeom>
          <a:noFill/>
        </p:spPr>
      </p:pic>
      <p:pic>
        <p:nvPicPr>
          <p:cNvPr id="2054" name="Picture 6" descr="C:\Users\temarcevanm\Desktop\les-dom-derevyannyy-izba-pen.jpg"/>
          <p:cNvPicPr>
            <a:picLocks noChangeAspect="1" noChangeArrowheads="1"/>
          </p:cNvPicPr>
          <p:nvPr/>
        </p:nvPicPr>
        <p:blipFill>
          <a:blip r:embed="rId6" cstate="print"/>
          <a:srcRect l="4616" r="21449"/>
          <a:stretch>
            <a:fillRect/>
          </a:stretch>
        </p:blipFill>
        <p:spPr bwMode="auto">
          <a:xfrm>
            <a:off x="4643438" y="3786190"/>
            <a:ext cx="3714776" cy="2826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472" y="83124"/>
            <a:ext cx="8143932" cy="664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3075" name="Picture 3" descr="C:\Users\temarcevanm\Desktop\cartoon-muscle-png-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290"/>
            <a:ext cx="3000296" cy="3000296"/>
          </a:xfrm>
          <a:prstGeom prst="rect">
            <a:avLst/>
          </a:prstGeom>
          <a:noFill/>
        </p:spPr>
      </p:pic>
      <p:pic>
        <p:nvPicPr>
          <p:cNvPr id="3077" name="Picture 5" descr="C:\Users\temarcevanm\Desktop\1e2fa3d2bf78250f9bbb80eb4feee26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3053929"/>
            <a:ext cx="2786082" cy="3483453"/>
          </a:xfrm>
          <a:prstGeom prst="rect">
            <a:avLst/>
          </a:prstGeom>
          <a:noFill/>
        </p:spPr>
      </p:pic>
      <p:pic>
        <p:nvPicPr>
          <p:cNvPr id="3078" name="Picture 6" descr="C:\Users\temarcevanm\Desktop\8180.jpg"/>
          <p:cNvPicPr>
            <a:picLocks noChangeAspect="1" noChangeArrowheads="1"/>
          </p:cNvPicPr>
          <p:nvPr/>
        </p:nvPicPr>
        <p:blipFill>
          <a:blip r:embed="rId5"/>
          <a:srcRect r="7998"/>
          <a:stretch>
            <a:fillRect/>
          </a:stretch>
        </p:blipFill>
        <p:spPr bwMode="auto">
          <a:xfrm>
            <a:off x="4857752" y="357166"/>
            <a:ext cx="3286148" cy="2378242"/>
          </a:xfrm>
          <a:prstGeom prst="rect">
            <a:avLst/>
          </a:prstGeom>
          <a:noFill/>
        </p:spPr>
      </p:pic>
      <p:pic>
        <p:nvPicPr>
          <p:cNvPr id="3081" name="Picture 9" descr="C:\Users\temarcevanm\Desktop\55a285586b9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500438"/>
            <a:ext cx="3119406" cy="3119406"/>
          </a:xfrm>
          <a:prstGeom prst="rect">
            <a:avLst/>
          </a:prstGeom>
          <a:noFill/>
        </p:spPr>
      </p:pic>
      <p:pic>
        <p:nvPicPr>
          <p:cNvPr id="3080" name="Picture 8" descr="C:\Users\temarcevanm\Desktop\prikliuchieniia-kaia-i-gierdy-v-skazochnoi-stranie_13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17"/>
          <a:stretch>
            <a:fillRect/>
          </a:stretch>
        </p:blipFill>
        <p:spPr bwMode="auto">
          <a:xfrm>
            <a:off x="3000364" y="5786454"/>
            <a:ext cx="1000132" cy="630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472" y="285728"/>
            <a:ext cx="8143932" cy="6441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4098" name="Picture 2" descr="C:\Users\temarcevanm\Desktop\f952fbd05a69.png"/>
          <p:cNvPicPr>
            <a:picLocks noChangeAspect="1" noChangeArrowheads="1"/>
          </p:cNvPicPr>
          <p:nvPr/>
        </p:nvPicPr>
        <p:blipFill>
          <a:blip r:embed="rId3" cstate="print"/>
          <a:srcRect b="40234"/>
          <a:stretch>
            <a:fillRect/>
          </a:stretch>
        </p:blipFill>
        <p:spPr bwMode="auto">
          <a:xfrm flipH="1">
            <a:off x="1285852" y="428604"/>
            <a:ext cx="3242642" cy="3071834"/>
          </a:xfrm>
          <a:prstGeom prst="rect">
            <a:avLst/>
          </a:prstGeom>
          <a:noFill/>
        </p:spPr>
      </p:pic>
      <p:pic>
        <p:nvPicPr>
          <p:cNvPr id="4099" name="Picture 3" descr="C:\Users\temarcevanm\Desktop\cartoon-bunny-rabbit-vector-illustration-cute-662035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3429000"/>
            <a:ext cx="2357455" cy="3143273"/>
          </a:xfrm>
          <a:prstGeom prst="rect">
            <a:avLst/>
          </a:prstGeom>
          <a:noFill/>
        </p:spPr>
      </p:pic>
      <p:pic>
        <p:nvPicPr>
          <p:cNvPr id="4100" name="Picture 4" descr="C:\Users\temarcevanm\Desktop\MYSH2251311_1-ds-600x750.jpg"/>
          <p:cNvPicPr>
            <a:picLocks noChangeAspect="1" noChangeArrowheads="1"/>
          </p:cNvPicPr>
          <p:nvPr/>
        </p:nvPicPr>
        <p:blipFill>
          <a:blip r:embed="rId5"/>
          <a:srcRect t="19672" r="19672" b="27869"/>
          <a:stretch>
            <a:fillRect/>
          </a:stretch>
        </p:blipFill>
        <p:spPr bwMode="auto">
          <a:xfrm>
            <a:off x="1428728" y="4000504"/>
            <a:ext cx="3286148" cy="2146056"/>
          </a:xfrm>
          <a:prstGeom prst="rect">
            <a:avLst/>
          </a:prstGeom>
          <a:noFill/>
        </p:spPr>
      </p:pic>
      <p:pic>
        <p:nvPicPr>
          <p:cNvPr id="4101" name="Picture 5" descr="C:\Users\temarcevanm\Desktop\kerosintoplivovashegozdorovyamedprosvetz-b2fa9e2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571480"/>
            <a:ext cx="2564552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472" y="285728"/>
            <a:ext cx="8143932" cy="6441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8" name="Picture 3" descr="C:\Documents and Settings\Администратор\Рабочий стол\Садик Сказки Пензы\img2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19" t="3194" r="13174"/>
          <a:stretch>
            <a:fillRect/>
          </a:stretch>
        </p:blipFill>
        <p:spPr bwMode="auto">
          <a:xfrm>
            <a:off x="5286380" y="785794"/>
            <a:ext cx="2757899" cy="257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temarcevanm\Desktop\schenok-s-osheynik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214414" y="3643314"/>
            <a:ext cx="2143140" cy="2857012"/>
          </a:xfrm>
          <a:prstGeom prst="rect">
            <a:avLst/>
          </a:prstGeom>
          <a:noFill/>
        </p:spPr>
      </p:pic>
      <p:pic>
        <p:nvPicPr>
          <p:cNvPr id="9" name="Рисунок 8" descr="51142923-1024x682.jpg"/>
          <p:cNvPicPr>
            <a:picLocks noChangeAspect="1"/>
          </p:cNvPicPr>
          <p:nvPr/>
        </p:nvPicPr>
        <p:blipFill>
          <a:blip r:embed="rId5"/>
          <a:srcRect l="-489" r="14750"/>
          <a:stretch>
            <a:fillRect/>
          </a:stretch>
        </p:blipFill>
        <p:spPr>
          <a:xfrm>
            <a:off x="1142976" y="714355"/>
            <a:ext cx="3214710" cy="2497197"/>
          </a:xfrm>
          <a:prstGeom prst="rect">
            <a:avLst/>
          </a:prstGeom>
        </p:spPr>
      </p:pic>
      <p:pic>
        <p:nvPicPr>
          <p:cNvPr id="10" name="Рисунок 9" descr="560828332.jpg"/>
          <p:cNvPicPr>
            <a:picLocks noChangeAspect="1"/>
          </p:cNvPicPr>
          <p:nvPr/>
        </p:nvPicPr>
        <p:blipFill>
          <a:blip r:embed="rId6"/>
          <a:srcRect r="16071"/>
          <a:stretch>
            <a:fillRect/>
          </a:stretch>
        </p:blipFill>
        <p:spPr>
          <a:xfrm>
            <a:off x="4929190" y="3571876"/>
            <a:ext cx="3357586" cy="2633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472" y="285728"/>
            <a:ext cx="8143932" cy="6441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6148" name="Picture 4" descr="C:\Users\temarcevanm\Desktop\16815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064728"/>
            <a:ext cx="2474662" cy="2793140"/>
          </a:xfrm>
          <a:prstGeom prst="rect">
            <a:avLst/>
          </a:prstGeom>
          <a:noFill/>
        </p:spPr>
      </p:pic>
      <p:pic>
        <p:nvPicPr>
          <p:cNvPr id="6149" name="Picture 5" descr="C:\Users\temarcevanm\Desktop\ab659ed851b22b39e5b02a4560fafaa9.jpg"/>
          <p:cNvPicPr>
            <a:picLocks noChangeAspect="1" noChangeArrowheads="1"/>
          </p:cNvPicPr>
          <p:nvPr/>
        </p:nvPicPr>
        <p:blipFill>
          <a:blip r:embed="rId4"/>
          <a:srcRect t="7792"/>
          <a:stretch>
            <a:fillRect/>
          </a:stretch>
        </p:blipFill>
        <p:spPr bwMode="auto">
          <a:xfrm>
            <a:off x="1142976" y="571480"/>
            <a:ext cx="1799601" cy="2881270"/>
          </a:xfrm>
          <a:prstGeom prst="rect">
            <a:avLst/>
          </a:prstGeom>
          <a:noFill/>
        </p:spPr>
      </p:pic>
      <p:pic>
        <p:nvPicPr>
          <p:cNvPr id="8" name="Рисунок 7" descr="Depositphotos_7266229_l-2015.jpg"/>
          <p:cNvPicPr>
            <a:picLocks noChangeAspect="1"/>
          </p:cNvPicPr>
          <p:nvPr/>
        </p:nvPicPr>
        <p:blipFill>
          <a:blip r:embed="rId5" cstate="print"/>
          <a:srcRect l="6618" r="11757"/>
          <a:stretch>
            <a:fillRect/>
          </a:stretch>
        </p:blipFill>
        <p:spPr>
          <a:xfrm>
            <a:off x="3643306" y="571480"/>
            <a:ext cx="2643206" cy="2431924"/>
          </a:xfrm>
          <a:prstGeom prst="rect">
            <a:avLst/>
          </a:prstGeom>
        </p:spPr>
      </p:pic>
      <p:pic>
        <p:nvPicPr>
          <p:cNvPr id="9" name="Рисунок 8" descr="oreh03.png"/>
          <p:cNvPicPr>
            <a:picLocks noChangeAspect="1"/>
          </p:cNvPicPr>
          <p:nvPr/>
        </p:nvPicPr>
        <p:blipFill>
          <a:blip r:embed="rId6"/>
          <a:srcRect l="53906"/>
          <a:stretch>
            <a:fillRect/>
          </a:stretch>
        </p:blipFill>
        <p:spPr>
          <a:xfrm>
            <a:off x="1928794" y="3447298"/>
            <a:ext cx="2714644" cy="2473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4572008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5072074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 Писатель Михаил Лермонтов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 Гусар Денис Давыдов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 Актёр Владимир </a:t>
            </a:r>
            <a:r>
              <a:rPr lang="ru-RU" sz="3200" b="1" dirty="0" err="1" smtClean="0"/>
              <a:t>Аблогин</a:t>
            </a:r>
            <a:endParaRPr lang="ru-RU" sz="3200" b="1" dirty="0"/>
          </a:p>
        </p:txBody>
      </p:sp>
      <p:pic>
        <p:nvPicPr>
          <p:cNvPr id="9" name="Рисунок 8" descr="litfund_32KFMAZ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0"/>
            <a:ext cx="6500826" cy="4394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472" y="285728"/>
            <a:ext cx="8143932" cy="6441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0" name="Рисунок 9" descr="CsYh36eWEAASlC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3" y="642918"/>
            <a:ext cx="2858463" cy="2143140"/>
          </a:xfrm>
          <a:prstGeom prst="rect">
            <a:avLst/>
          </a:prstGeom>
        </p:spPr>
      </p:pic>
      <p:pic>
        <p:nvPicPr>
          <p:cNvPr id="11" name="Рисунок 10" descr="s120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500042"/>
            <a:ext cx="2786066" cy="27860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1208" t="11906" r="25213" b="12687"/>
          <a:stretch>
            <a:fillRect/>
          </a:stretch>
        </p:blipFill>
        <p:spPr bwMode="auto">
          <a:xfrm>
            <a:off x="4786314" y="3429000"/>
            <a:ext cx="3143272" cy="248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image-56e70578ff93675dda0b0a10-56f28ff4336b9-1bf53v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37" y="3429000"/>
            <a:ext cx="3331617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85926"/>
            <a:ext cx="9144000" cy="50720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5857892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Impact" pitchFamily="34" charset="0"/>
              </a:rPr>
              <a:t>ХОХОТАЛЬНЫЕ ЗАДАЧКИ</a:t>
            </a:r>
            <a:endParaRPr lang="ru-RU" sz="440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9" name="Рисунок 8" descr="s1200 (2).jpg"/>
          <p:cNvPicPr>
            <a:picLocks noChangeAspect="1"/>
          </p:cNvPicPr>
          <p:nvPr/>
        </p:nvPicPr>
        <p:blipFill>
          <a:blip r:embed="rId2"/>
          <a:srcRect t="12197"/>
          <a:stretch>
            <a:fillRect/>
          </a:stretch>
        </p:blipFill>
        <p:spPr>
          <a:xfrm>
            <a:off x="0" y="0"/>
            <a:ext cx="9144000" cy="565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5857892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Impact" pitchFamily="34" charset="0"/>
              </a:rPr>
              <a:t>«Задачник» Г. Остера</a:t>
            </a:r>
            <a:endParaRPr lang="ru-RU" sz="440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5" name="Рисунок 4" descr="5faec0b8313339bdd30e78abbbc4897a.png"/>
          <p:cNvPicPr>
            <a:picLocks noChangeAspect="1"/>
          </p:cNvPicPr>
          <p:nvPr/>
        </p:nvPicPr>
        <p:blipFill>
          <a:blip r:embed="rId2"/>
          <a:srcRect b="8439"/>
          <a:stretch>
            <a:fillRect/>
          </a:stretch>
        </p:blipFill>
        <p:spPr>
          <a:xfrm>
            <a:off x="785786" y="142852"/>
            <a:ext cx="7542858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5857892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Impact" pitchFamily="34" charset="0"/>
              </a:rPr>
              <a:t>«Задачник» Г. Остера</a:t>
            </a:r>
            <a:endParaRPr lang="ru-RU" sz="440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6" name="Рисунок 5" descr="23.jpg"/>
          <p:cNvPicPr>
            <a:picLocks noChangeAspect="1"/>
          </p:cNvPicPr>
          <p:nvPr/>
        </p:nvPicPr>
        <p:blipFill>
          <a:blip r:embed="rId2"/>
          <a:srcRect l="6250" t="7291" r="6250" b="11458"/>
          <a:stretch>
            <a:fillRect/>
          </a:stretch>
        </p:blipFill>
        <p:spPr>
          <a:xfrm>
            <a:off x="428596" y="0"/>
            <a:ext cx="8286808" cy="5771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5857892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Impact" pitchFamily="34" charset="0"/>
              </a:rPr>
              <a:t>«Задачник» Г. Остера</a:t>
            </a:r>
            <a:endParaRPr lang="ru-RU" sz="440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5" name="Рисунок 4" descr="015lab1vkh12352006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0"/>
            <a:ext cx="7786742" cy="573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5857892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Impact" pitchFamily="34" charset="0"/>
              </a:rPr>
              <a:t>«Задачник» Г. Остера</a:t>
            </a:r>
            <a:endParaRPr lang="ru-RU" sz="440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6" name="Рисунок 5" descr="c03f612aa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-1"/>
            <a:ext cx="7786742" cy="5801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85926"/>
            <a:ext cx="9144000" cy="50720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5945707"/>
            <a:ext cx="80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Impact" pitchFamily="34" charset="0"/>
              </a:rPr>
              <a:t>ПОДВЕДЕМ ИТОГИ</a:t>
            </a:r>
            <a:endParaRPr lang="ru-RU" sz="5400" dirty="0">
              <a:solidFill>
                <a:srgbClr val="FFFF00"/>
              </a:solidFill>
              <a:latin typeface="Impact" pitchFamily="34" charset="0"/>
            </a:endParaRPr>
          </a:p>
        </p:txBody>
      </p:sp>
      <p:pic>
        <p:nvPicPr>
          <p:cNvPr id="9" name="Рисунок 8" descr="cartoon_cartoon-world-widescreen--01_07-1920x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3929066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4572008"/>
            <a:ext cx="8429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 Валентина Терешкова, женщина-космонавт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 Писатель Тамара Крюкова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 Актриса Вера </a:t>
            </a:r>
            <a:r>
              <a:rPr lang="ru-RU" sz="3200" b="1" dirty="0" err="1" smtClean="0"/>
              <a:t>Алентова</a:t>
            </a:r>
            <a:endParaRPr lang="ru-RU" sz="3200" b="1" dirty="0"/>
          </a:p>
        </p:txBody>
      </p:sp>
      <p:pic>
        <p:nvPicPr>
          <p:cNvPr id="10" name="Рисунок 9" descr="141.jpg"/>
          <p:cNvPicPr>
            <a:picLocks noChangeAspect="1"/>
          </p:cNvPicPr>
          <p:nvPr/>
        </p:nvPicPr>
        <p:blipFill>
          <a:blip r:embed="rId3"/>
          <a:srcRect t="5368" b="44791"/>
          <a:stretch>
            <a:fillRect/>
          </a:stretch>
        </p:blipFill>
        <p:spPr>
          <a:xfrm>
            <a:off x="1714480" y="0"/>
            <a:ext cx="5759315" cy="397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4786322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5286388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Писатель Лев Толстой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Дед Мороз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Механик-самоучка Иван Кулибин</a:t>
            </a:r>
            <a:endParaRPr lang="ru-RU" sz="3200" b="1" dirty="0"/>
          </a:p>
        </p:txBody>
      </p:sp>
      <p:pic>
        <p:nvPicPr>
          <p:cNvPr id="10" name="Рисунок 9" descr="tolstoy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0"/>
            <a:ext cx="7072362" cy="4731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rcRect r="197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0"/>
            <a:ext cx="78581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8662" y="4572008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Угадайте, кто я?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5216926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Писательница Агния </a:t>
            </a:r>
            <a:r>
              <a:rPr lang="ru-RU" sz="3200" b="1" dirty="0" err="1" smtClean="0"/>
              <a:t>Барто</a:t>
            </a:r>
            <a:r>
              <a:rPr lang="ru-RU" sz="3200" b="1" dirty="0" smtClean="0"/>
              <a:t>	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Профессор </a:t>
            </a:r>
            <a:r>
              <a:rPr lang="ru-RU" sz="3200" b="1" dirty="0" err="1" smtClean="0"/>
              <a:t>МакГонагалл</a:t>
            </a:r>
            <a:endParaRPr lang="ru-RU" sz="3200" b="1" dirty="0" smtClean="0"/>
          </a:p>
          <a:p>
            <a:pPr>
              <a:buFont typeface="Wingdings" pitchFamily="2" charset="2"/>
              <a:buChar char="q"/>
            </a:pPr>
            <a:r>
              <a:rPr lang="ru-RU" sz="3200" b="1" dirty="0" smtClean="0"/>
              <a:t> Актриса Вера Васильева</a:t>
            </a:r>
            <a:endParaRPr lang="ru-RU" sz="3200" b="1" dirty="0"/>
          </a:p>
        </p:txBody>
      </p:sp>
      <p:pic>
        <p:nvPicPr>
          <p:cNvPr id="9" name="Рисунок 8" descr="2369bd2127dafd74f8da2b6a0cd06160_ce_612x460x0x0_cropped_930x510_fitted_1200x630.jpg"/>
          <p:cNvPicPr>
            <a:picLocks noChangeAspect="1"/>
          </p:cNvPicPr>
          <p:nvPr/>
        </p:nvPicPr>
        <p:blipFill>
          <a:blip r:embed="rId3"/>
          <a:srcRect l="8845"/>
          <a:stretch>
            <a:fillRect/>
          </a:stretch>
        </p:blipFill>
        <p:spPr>
          <a:xfrm>
            <a:off x="995942" y="0"/>
            <a:ext cx="7362272" cy="442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714</Words>
  <PresentationFormat>Экран (4:3)</PresentationFormat>
  <Paragraphs>365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Лобанкина</dc:creator>
  <cp:lastModifiedBy>lobankina</cp:lastModifiedBy>
  <cp:revision>60</cp:revision>
  <dcterms:created xsi:type="dcterms:W3CDTF">2019-03-19T07:31:19Z</dcterms:created>
  <dcterms:modified xsi:type="dcterms:W3CDTF">2020-03-25T07:32:24Z</dcterms:modified>
</cp:coreProperties>
</file>