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6"/>
  </p:notesMasterIdLst>
  <p:sldIdLst>
    <p:sldId id="256" r:id="rId2"/>
    <p:sldId id="258" r:id="rId3"/>
    <p:sldId id="257" r:id="rId4"/>
    <p:sldId id="259" r:id="rId5"/>
    <p:sldId id="263" r:id="rId6"/>
    <p:sldId id="264" r:id="rId7"/>
    <p:sldId id="265" r:id="rId8"/>
    <p:sldId id="266" r:id="rId9"/>
    <p:sldId id="286" r:id="rId10"/>
    <p:sldId id="285" r:id="rId11"/>
    <p:sldId id="284" r:id="rId12"/>
    <p:sldId id="283" r:id="rId13"/>
    <p:sldId id="282" r:id="rId14"/>
    <p:sldId id="281" r:id="rId15"/>
    <p:sldId id="280" r:id="rId16"/>
    <p:sldId id="279" r:id="rId17"/>
    <p:sldId id="278" r:id="rId18"/>
    <p:sldId id="277" r:id="rId19"/>
    <p:sldId id="276" r:id="rId20"/>
    <p:sldId id="269" r:id="rId21"/>
    <p:sldId id="270" r:id="rId22"/>
    <p:sldId id="275" r:id="rId23"/>
    <p:sldId id="291" r:id="rId24"/>
    <p:sldId id="290" r:id="rId25"/>
    <p:sldId id="289" r:id="rId26"/>
    <p:sldId id="288" r:id="rId27"/>
    <p:sldId id="292" r:id="rId28"/>
    <p:sldId id="287" r:id="rId29"/>
    <p:sldId id="273" r:id="rId30"/>
    <p:sldId id="272" r:id="rId31"/>
    <p:sldId id="267" r:id="rId32"/>
    <p:sldId id="293" r:id="rId33"/>
    <p:sldId id="271"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17" r:id="rId50"/>
    <p:sldId id="310" r:id="rId51"/>
    <p:sldId id="311" r:id="rId52"/>
    <p:sldId id="312" r:id="rId53"/>
    <p:sldId id="313" r:id="rId54"/>
    <p:sldId id="316"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4" autoAdjust="0"/>
    <p:restoredTop sz="93728" autoAdjust="0"/>
  </p:normalViewPr>
  <p:slideViewPr>
    <p:cSldViewPr>
      <p:cViewPr>
        <p:scale>
          <a:sx n="70" d="100"/>
          <a:sy n="70" d="100"/>
        </p:scale>
        <p:origin x="-128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BE8BD9-8FF3-4755-BD9C-D7B936C513E5}" type="datetimeFigureOut">
              <a:rPr lang="ru-RU" smtClean="0"/>
              <a:pPr/>
              <a:t>01.04.2020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102F8-2696-4B7E-A0EE-23901AD0688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1CF0969-F447-45F6-91BA-C20D93D1F412}" type="datetime1">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F4107F-B5FE-4A3A-BE58-74C603484E33}" type="datetime1">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E519B27-C44D-4201-9DD5-F1D4AFCF9CB5}" type="datetime1">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E32511-A91D-48B3-8204-D0345198DFCE}" type="datetime1">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A81235-81D2-4B32-8744-98C706E7C071}" type="datetime1">
              <a:rPr lang="ru-RU" smtClean="0"/>
              <a:pPr/>
              <a:t>01.04.2020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1EC85B-734C-48B2-8769-112613308ACB}" type="datetime1">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F5DD219-422E-44EC-83B9-77F70FE6F18D}" type="datetime1">
              <a:rPr lang="ru-RU" smtClean="0"/>
              <a:pPr/>
              <a:t>01.04.2020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46BCF6-6ABB-411D-B038-E294E0A8C6BD}" type="datetime1">
              <a:rPr lang="ru-RU" smtClean="0"/>
              <a:pPr/>
              <a:t>01.04.2020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11468A-D24E-4BDC-8185-485228BDB96A}" type="datetime1">
              <a:rPr lang="ru-RU" smtClean="0"/>
              <a:pPr/>
              <a:t>01.04.2020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D11376-48B4-481C-82D0-05A1CE36BFC8}" type="datetime1">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6CD37B5-A54A-4285-B95D-FE3A2D2880DA}" type="datetime1">
              <a:rPr lang="ru-RU" smtClean="0"/>
              <a:pPr/>
              <a:t>01.04.2020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CB24210-F68C-4C54-8B1B-A9C2A980CE7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2A89E-B954-44FE-9089-3B6F8F43F249}" type="datetime1">
              <a:rPr lang="ru-RU" smtClean="0"/>
              <a:pPr/>
              <a:t>01.04.2020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24210-F68C-4C54-8B1B-A9C2A980CE7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slide" Target="slide14.xml"/><Relationship Id="rId18" Type="http://schemas.openxmlformats.org/officeDocument/2006/relationships/slide" Target="slide19.xml"/><Relationship Id="rId26" Type="http://schemas.openxmlformats.org/officeDocument/2006/relationships/slide" Target="slide27.xml"/><Relationship Id="rId39" Type="http://schemas.openxmlformats.org/officeDocument/2006/relationships/slide" Target="slide40.xml"/><Relationship Id="rId3" Type="http://schemas.openxmlformats.org/officeDocument/2006/relationships/audio" Target="../media/audio1.wav"/><Relationship Id="rId21" Type="http://schemas.openxmlformats.org/officeDocument/2006/relationships/slide" Target="slide22.xml"/><Relationship Id="rId34" Type="http://schemas.openxmlformats.org/officeDocument/2006/relationships/slide" Target="slide35.xml"/><Relationship Id="rId42" Type="http://schemas.openxmlformats.org/officeDocument/2006/relationships/slide" Target="slide43.xml"/><Relationship Id="rId47" Type="http://schemas.openxmlformats.org/officeDocument/2006/relationships/slide" Target="slide48.xml"/><Relationship Id="rId50" Type="http://schemas.openxmlformats.org/officeDocument/2006/relationships/slide" Target="slide51.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5" Type="http://schemas.openxmlformats.org/officeDocument/2006/relationships/slide" Target="slide26.xml"/><Relationship Id="rId33" Type="http://schemas.openxmlformats.org/officeDocument/2006/relationships/slide" Target="slide34.xml"/><Relationship Id="rId38" Type="http://schemas.openxmlformats.org/officeDocument/2006/relationships/slide" Target="slide39.xml"/><Relationship Id="rId46" Type="http://schemas.openxmlformats.org/officeDocument/2006/relationships/slide" Target="slide47.xml"/><Relationship Id="rId2" Type="http://schemas.openxmlformats.org/officeDocument/2006/relationships/slide" Target="slide4.xml"/><Relationship Id="rId16" Type="http://schemas.openxmlformats.org/officeDocument/2006/relationships/slide" Target="slide17.xml"/><Relationship Id="rId20" Type="http://schemas.openxmlformats.org/officeDocument/2006/relationships/slide" Target="slide21.xml"/><Relationship Id="rId29" Type="http://schemas.openxmlformats.org/officeDocument/2006/relationships/slide" Target="slide30.xml"/><Relationship Id="rId41" Type="http://schemas.openxmlformats.org/officeDocument/2006/relationships/slide" Target="slide42.xml"/><Relationship Id="rId54"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2.xml"/><Relationship Id="rId24" Type="http://schemas.openxmlformats.org/officeDocument/2006/relationships/slide" Target="slide25.xml"/><Relationship Id="rId32" Type="http://schemas.openxmlformats.org/officeDocument/2006/relationships/slide" Target="slide33.xml"/><Relationship Id="rId37" Type="http://schemas.openxmlformats.org/officeDocument/2006/relationships/slide" Target="slide38.xml"/><Relationship Id="rId40" Type="http://schemas.openxmlformats.org/officeDocument/2006/relationships/slide" Target="slide41.xml"/><Relationship Id="rId45" Type="http://schemas.openxmlformats.org/officeDocument/2006/relationships/slide" Target="slide46.xml"/><Relationship Id="rId53" Type="http://schemas.openxmlformats.org/officeDocument/2006/relationships/slide" Target="slide54.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28" Type="http://schemas.openxmlformats.org/officeDocument/2006/relationships/slide" Target="slide29.xml"/><Relationship Id="rId36" Type="http://schemas.openxmlformats.org/officeDocument/2006/relationships/slide" Target="slide37.xml"/><Relationship Id="rId49" Type="http://schemas.openxmlformats.org/officeDocument/2006/relationships/slide" Target="slide50.xml"/><Relationship Id="rId10" Type="http://schemas.openxmlformats.org/officeDocument/2006/relationships/slide" Target="slide11.xml"/><Relationship Id="rId19" Type="http://schemas.openxmlformats.org/officeDocument/2006/relationships/slide" Target="slide20.xml"/><Relationship Id="rId31" Type="http://schemas.openxmlformats.org/officeDocument/2006/relationships/slide" Target="slide32.xml"/><Relationship Id="rId44" Type="http://schemas.openxmlformats.org/officeDocument/2006/relationships/slide" Target="slide45.xml"/><Relationship Id="rId52" Type="http://schemas.openxmlformats.org/officeDocument/2006/relationships/slide" Target="slide53.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 Id="rId27" Type="http://schemas.openxmlformats.org/officeDocument/2006/relationships/slide" Target="slide28.xml"/><Relationship Id="rId30" Type="http://schemas.openxmlformats.org/officeDocument/2006/relationships/slide" Target="slide31.xml"/><Relationship Id="rId35" Type="http://schemas.openxmlformats.org/officeDocument/2006/relationships/slide" Target="slide36.xml"/><Relationship Id="rId43" Type="http://schemas.openxmlformats.org/officeDocument/2006/relationships/slide" Target="slide44.xml"/><Relationship Id="rId48" Type="http://schemas.openxmlformats.org/officeDocument/2006/relationships/slide" Target="slide49.xml"/><Relationship Id="rId8" Type="http://schemas.openxmlformats.org/officeDocument/2006/relationships/slide" Target="slide9.xml"/><Relationship Id="rId51" Type="http://schemas.openxmlformats.org/officeDocument/2006/relationships/slide" Target="slide52.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27d78520882bf82370139a36816a9a5.jpg"/>
          <p:cNvPicPr>
            <a:picLocks noChangeAspect="1"/>
          </p:cNvPicPr>
          <p:nvPr/>
        </p:nvPicPr>
        <p:blipFill>
          <a:blip r:embed="rId2" cstate="print"/>
          <a:stretch>
            <a:fillRect/>
          </a:stretch>
        </p:blipFill>
        <p:spPr>
          <a:xfrm>
            <a:off x="4286248" y="357166"/>
            <a:ext cx="4572000" cy="6204857"/>
          </a:xfrm>
          <a:prstGeom prst="rect">
            <a:avLst/>
          </a:prstGeom>
        </p:spPr>
      </p:pic>
      <p:sp>
        <p:nvSpPr>
          <p:cNvPr id="2" name="Заголовок 1"/>
          <p:cNvSpPr>
            <a:spLocks noGrp="1"/>
          </p:cNvSpPr>
          <p:nvPr>
            <p:ph type="ctrTitle"/>
          </p:nvPr>
        </p:nvSpPr>
        <p:spPr>
          <a:xfrm>
            <a:off x="428596" y="785794"/>
            <a:ext cx="7215174" cy="5214974"/>
          </a:xfrm>
        </p:spPr>
        <p:txBody>
          <a:bodyPr>
            <a:noAutofit/>
          </a:bodyPr>
          <a:lstStyle/>
          <a:p>
            <a:pPr algn="l"/>
            <a:r>
              <a:rPr lang="ru-RU" sz="80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t>«ГРОЗА»</a:t>
            </a:r>
            <a:r>
              <a:rPr lang="ru-RU" sz="60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t/>
            </a:r>
            <a:br>
              <a:rPr lang="ru-RU" sz="60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br>
            <a:r>
              <a:rPr lang="ru-RU" sz="2800" b="1" dirty="0" smtClean="0">
                <a:ln w="19050">
                  <a:solidFill>
                    <a:schemeClr val="tx2">
                      <a:tint val="1000"/>
                    </a:schemeClr>
                  </a:solidFill>
                  <a:prstDash val="solid"/>
                </a:ln>
                <a:effectLst>
                  <a:outerShdw blurRad="50000" dist="50800" dir="7500000" algn="tl">
                    <a:srgbClr val="000000">
                      <a:shade val="5000"/>
                      <a:alpha val="35000"/>
                    </a:srgbClr>
                  </a:outerShdw>
                </a:effectLst>
              </a:rPr>
              <a:t>А. Н. </a:t>
            </a:r>
            <a:r>
              <a:rPr lang="ru-RU" sz="28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t>ОСТРОВСКОГО.</a:t>
            </a:r>
            <a:br>
              <a:rPr lang="ru-RU" sz="28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br>
            <a:r>
              <a:rPr lang="ru-RU" sz="28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t/>
            </a:r>
            <a:br>
              <a:rPr lang="ru-RU" sz="28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br>
            <a:r>
              <a:rPr lang="ru-RU" sz="3600" b="1" cap="none"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СИМВОЛИКА </a:t>
            </a:r>
            <a:br>
              <a:rPr lang="ru-RU" sz="3600" b="1" cap="none"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br>
            <a:r>
              <a:rPr lang="ru-RU" sz="36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t>И КОНЦЕПТЫ</a:t>
            </a:r>
            <a:br>
              <a:rPr lang="ru-RU" sz="36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br>
            <a:r>
              <a:rPr lang="ru-RU" sz="36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t>ЧЕЛОВЕЧЕСКОЙ </a:t>
            </a:r>
            <a:br>
              <a:rPr lang="ru-RU" sz="3600" b="1" cap="none" dirty="0" smtClean="0">
                <a:ln w="19050">
                  <a:solidFill>
                    <a:schemeClr val="tx2">
                      <a:tint val="1000"/>
                    </a:schemeClr>
                  </a:solidFill>
                  <a:prstDash val="solid"/>
                </a:ln>
                <a:effectLst>
                  <a:outerShdw blurRad="50000" dist="50800" dir="7500000" algn="tl">
                    <a:srgbClr val="000000">
                      <a:shade val="5000"/>
                      <a:alpha val="35000"/>
                    </a:srgbClr>
                  </a:outerShdw>
                </a:effectLst>
              </a:rPr>
            </a:br>
            <a:r>
              <a:rPr lang="ru-RU" sz="3600" b="1" cap="none"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t>ПРИРОДЫ</a:t>
            </a:r>
            <a:br>
              <a:rPr lang="ru-RU" sz="3600" b="1" cap="none"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rPr>
            </a:br>
            <a:endParaRPr lang="ru-RU" sz="3600" b="1" cap="none" dirty="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857884" y="285728"/>
            <a:ext cx="3000396" cy="64294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7.    Я - критик</a:t>
            </a:r>
            <a:endParaRPr lang="ru-RU" sz="2000" b="1" dirty="0">
              <a:solidFill>
                <a:schemeClr val="tx1"/>
              </a:solidFill>
            </a:endParaRPr>
          </a:p>
        </p:txBody>
      </p:sp>
      <p:sp>
        <p:nvSpPr>
          <p:cNvPr id="5" name="TextBox 4"/>
          <p:cNvSpPr txBox="1"/>
          <p:nvPr/>
        </p:nvSpPr>
        <p:spPr>
          <a:xfrm>
            <a:off x="571472" y="42860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642910" y="1071546"/>
            <a:ext cx="8072494" cy="6063198"/>
          </a:xfrm>
          <a:prstGeom prst="rect">
            <a:avLst/>
          </a:prstGeom>
          <a:noFill/>
        </p:spPr>
        <p:txBody>
          <a:bodyPr wrap="square" rtlCol="0">
            <a:spAutoFit/>
          </a:bodyPr>
          <a:lstStyle/>
          <a:p>
            <a:r>
              <a:rPr lang="ru-RU" sz="2400" b="1" dirty="0" smtClean="0"/>
              <a:t>Павел Мельников-Печерский:</a:t>
            </a:r>
            <a:r>
              <a:rPr lang="ru-RU" sz="2400" dirty="0" smtClean="0"/>
              <a:t/>
            </a:r>
            <a:br>
              <a:rPr lang="ru-RU" sz="2400" dirty="0" smtClean="0"/>
            </a:br>
            <a:r>
              <a:rPr lang="ru-RU" sz="2400" dirty="0" smtClean="0"/>
              <a:t>«Все </a:t>
            </a:r>
            <a:r>
              <a:rPr lang="ru-RU" sz="2400" dirty="0" smtClean="0"/>
              <a:t>прежние произведения г. Островского представляют тёмное царство безвыходным, неприкосновенным, таким царством, которому, кажется, не будет конца... . В «Грозе» - не то, в «Грозе» слышен протест против самодурства, слышен из уст каждой жертвы ... Но всего сильнее, по нашему мнению, протест </a:t>
            </a:r>
            <a:r>
              <a:rPr lang="ru-RU" sz="2400" dirty="0" err="1" smtClean="0"/>
              <a:t>Кулигина</a:t>
            </a:r>
            <a:r>
              <a:rPr lang="ru-RU" sz="2400" dirty="0" smtClean="0"/>
              <a:t>. Это протест просвещения, уже проникающего в темные массы домостроевского быта». </a:t>
            </a:r>
          </a:p>
          <a:p>
            <a:endParaRPr lang="ru-RU" sz="2400" b="1" dirty="0" smtClean="0"/>
          </a:p>
          <a:p>
            <a:r>
              <a:rPr lang="ru-RU" sz="2400" b="1" dirty="0" smtClean="0"/>
              <a:t>Как выражен протест </a:t>
            </a:r>
            <a:r>
              <a:rPr lang="ru-RU" sz="2400" b="1" dirty="0" err="1" smtClean="0"/>
              <a:t>Кулигина</a:t>
            </a:r>
            <a:r>
              <a:rPr lang="ru-RU" sz="2400" b="1" dirty="0" smtClean="0"/>
              <a:t>? Как выражен протест Варвары? Как выражен протест Тихона? Кто из героев сломлен и не оказывает никакого сопротивления реалиям жизни? </a:t>
            </a:r>
          </a:p>
          <a:p>
            <a:r>
              <a:rPr lang="ru-RU" sz="2000" dirty="0" smtClean="0"/>
              <a:t> </a:t>
            </a:r>
            <a:endParaRPr lang="ru-RU" sz="2000" b="1" dirty="0" smtClean="0"/>
          </a:p>
          <a:p>
            <a:endParaRPr lang="ru-RU" sz="32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main_2.jpg"/>
          <p:cNvPicPr>
            <a:picLocks noChangeAspect="1"/>
          </p:cNvPicPr>
          <p:nvPr/>
        </p:nvPicPr>
        <p:blipFill>
          <a:blip r:embed="rId2" cstate="print"/>
          <a:stretch>
            <a:fillRect/>
          </a:stretch>
        </p:blipFill>
        <p:spPr>
          <a:xfrm>
            <a:off x="4643438" y="714356"/>
            <a:ext cx="4357686" cy="5976255"/>
          </a:xfrm>
          <a:prstGeom prst="rect">
            <a:avLst/>
          </a:prstGeom>
        </p:spPr>
      </p:pic>
      <p:sp>
        <p:nvSpPr>
          <p:cNvPr id="3" name="Управляющая кнопка: домой 2">
            <a:hlinkClick r:id="rId3"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00694" y="214290"/>
            <a:ext cx="3286148" cy="57150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8.   Узнай героя</a:t>
            </a:r>
            <a:endParaRPr lang="ru-RU" sz="2000" b="1" dirty="0">
              <a:solidFill>
                <a:schemeClr val="tx1"/>
              </a:solidFill>
            </a:endParaRPr>
          </a:p>
        </p:txBody>
      </p:sp>
      <p:sp>
        <p:nvSpPr>
          <p:cNvPr id="5" name="TextBox 4"/>
          <p:cNvSpPr txBox="1"/>
          <p:nvPr/>
        </p:nvSpPr>
        <p:spPr>
          <a:xfrm>
            <a:off x="428596" y="357166"/>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071546"/>
            <a:ext cx="3857652" cy="4154984"/>
          </a:xfrm>
          <a:prstGeom prst="rect">
            <a:avLst/>
          </a:prstGeom>
          <a:noFill/>
        </p:spPr>
        <p:txBody>
          <a:bodyPr wrap="square" rtlCol="0">
            <a:spAutoFit/>
          </a:bodyPr>
          <a:lstStyle/>
          <a:p>
            <a:r>
              <a:rPr lang="ru-RU" sz="2400" dirty="0" smtClean="0"/>
              <a:t>Одет он иначе, чем жители Калинова, на заграничный лад. Имел хорошее образование. Но здесь, в Калинове, это никого не интересует. Его истинное лицо читатель получает возможность увидеть не сразу, а ближе  к кульминации произведения. </a:t>
            </a:r>
            <a:endParaRPr lang="ru-RU" sz="2400" dirty="0"/>
          </a:p>
        </p:txBody>
      </p:sp>
      <p:sp>
        <p:nvSpPr>
          <p:cNvPr id="7" name="TextBox 6"/>
          <p:cNvSpPr txBox="1"/>
          <p:nvPr/>
        </p:nvSpPr>
        <p:spPr>
          <a:xfrm>
            <a:off x="500034" y="5643578"/>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214546" y="5643578"/>
            <a:ext cx="1233030" cy="584775"/>
          </a:xfrm>
          <a:prstGeom prst="rect">
            <a:avLst/>
          </a:prstGeom>
          <a:noFill/>
        </p:spPr>
        <p:txBody>
          <a:bodyPr wrap="none" rtlCol="0">
            <a:spAutoFit/>
          </a:bodyPr>
          <a:lstStyle/>
          <a:p>
            <a:r>
              <a:rPr lang="ru-RU" sz="3200" dirty="0" smtClean="0"/>
              <a:t>Борис</a:t>
            </a:r>
            <a:endParaRPr lang="ru-RU" sz="3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01024"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000628" y="285728"/>
            <a:ext cx="3786214" cy="57150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9.   Гроза и её философия</a:t>
            </a:r>
            <a:endParaRPr lang="ru-RU" sz="2000" b="1" dirty="0">
              <a:solidFill>
                <a:schemeClr val="tx1"/>
              </a:solidFill>
            </a:endParaRPr>
          </a:p>
        </p:txBody>
      </p:sp>
      <p:sp>
        <p:nvSpPr>
          <p:cNvPr id="5" name="TextBox 4"/>
          <p:cNvSpPr txBox="1"/>
          <p:nvPr/>
        </p:nvSpPr>
        <p:spPr>
          <a:xfrm>
            <a:off x="357158" y="357166"/>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57158" y="928670"/>
            <a:ext cx="8572560" cy="2677656"/>
          </a:xfrm>
          <a:prstGeom prst="rect">
            <a:avLst/>
          </a:prstGeom>
          <a:noFill/>
        </p:spPr>
        <p:txBody>
          <a:bodyPr wrap="square" rtlCol="0">
            <a:spAutoFit/>
          </a:bodyPr>
          <a:lstStyle/>
          <a:p>
            <a:r>
              <a:rPr lang="ru-RU" sz="2800" dirty="0" smtClean="0"/>
              <a:t>Известно, что важной символической деталью является в драме ключ, который Варвара передает Катерине.</a:t>
            </a:r>
          </a:p>
          <a:p>
            <a:r>
              <a:rPr lang="ru-RU" sz="2800" b="1" dirty="0" smtClean="0"/>
              <a:t>Что для Катерины символ ключа? </a:t>
            </a:r>
          </a:p>
          <a:p>
            <a:r>
              <a:rPr lang="ru-RU" sz="2800" b="1" dirty="0" smtClean="0"/>
              <a:t>Как вы считаете, какие пословицы, крылатые слова и устойчивые выражения подходят к этой ситуации?</a:t>
            </a:r>
            <a:endParaRPr lang="ru-RU" sz="2800" b="1" dirty="0"/>
          </a:p>
        </p:txBody>
      </p:sp>
      <p:sp>
        <p:nvSpPr>
          <p:cNvPr id="7" name="TextBox 6"/>
          <p:cNvSpPr txBox="1"/>
          <p:nvPr/>
        </p:nvSpPr>
        <p:spPr>
          <a:xfrm>
            <a:off x="428596" y="3497049"/>
            <a:ext cx="1641860" cy="646331"/>
          </a:xfrm>
          <a:prstGeom prst="rect">
            <a:avLst/>
          </a:prstGeom>
          <a:noFill/>
        </p:spPr>
        <p:txBody>
          <a:bodyPr wrap="none" rtlCol="0">
            <a:spAutoFit/>
          </a:bodyPr>
          <a:lstStyle/>
          <a:p>
            <a:r>
              <a:rPr lang="ru-RU" sz="3600" b="1" dirty="0" smtClean="0">
                <a:solidFill>
                  <a:srgbClr val="C00000"/>
                </a:solidFill>
              </a:rPr>
              <a:t>ОТВЕТ: </a:t>
            </a:r>
            <a:endParaRPr lang="ru-RU" sz="3600" b="1" dirty="0">
              <a:solidFill>
                <a:srgbClr val="C00000"/>
              </a:solidFill>
            </a:endParaRPr>
          </a:p>
        </p:txBody>
      </p:sp>
      <p:sp>
        <p:nvSpPr>
          <p:cNvPr id="8" name="TextBox 7"/>
          <p:cNvSpPr txBox="1"/>
          <p:nvPr/>
        </p:nvSpPr>
        <p:spPr>
          <a:xfrm>
            <a:off x="428596" y="4039751"/>
            <a:ext cx="7929618" cy="2862322"/>
          </a:xfrm>
          <a:prstGeom prst="rect">
            <a:avLst/>
          </a:prstGeom>
          <a:noFill/>
        </p:spPr>
        <p:txBody>
          <a:bodyPr wrap="square" rtlCol="0">
            <a:spAutoFit/>
          </a:bodyPr>
          <a:lstStyle/>
          <a:p>
            <a:r>
              <a:rPr lang="ru-RU" sz="2000" dirty="0" smtClean="0"/>
              <a:t>Сцена с ключом играет важнейшую роль в развитии конфликта пьесы. В душе Катерины происходит внутренняя борьба. Она воспринимает ключ как искушение, как знак грядущей гибели. Но жажда счастья побеждает: «Да что я </a:t>
            </a:r>
            <a:r>
              <a:rPr lang="ru-RU" sz="2000" dirty="0" err="1" smtClean="0"/>
              <a:t>говорю‑то</a:t>
            </a:r>
            <a:r>
              <a:rPr lang="ru-RU" sz="2000" dirty="0" smtClean="0"/>
              <a:t>, что себя обманываю? Мне хоть умереть, да увидеть его. Перед кем я </a:t>
            </a:r>
            <a:r>
              <a:rPr lang="ru-RU" sz="2000" dirty="0" err="1" smtClean="0"/>
              <a:t>притворяюсь‑то</a:t>
            </a:r>
            <a:r>
              <a:rPr lang="ru-RU" sz="2000" dirty="0" smtClean="0"/>
              <a:t>!.. Бросить ключ! Нет, ни за что на свете! Он мой теперь… Будь что будет, а я Бориса увижу! Ах, кабы ночь поскорее!..». </a:t>
            </a:r>
          </a:p>
          <a:p>
            <a:r>
              <a:rPr lang="ru-RU" sz="2000" b="1" dirty="0" smtClean="0"/>
              <a:t>Ключ выступает символом свободы. </a:t>
            </a:r>
          </a:p>
          <a:p>
            <a:endParaRPr lang="ru-RU" sz="2000" b="1"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286380" y="214290"/>
            <a:ext cx="3571900" cy="71438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  </a:t>
            </a:r>
            <a:r>
              <a:rPr lang="ru-RU" sz="2400" b="1" dirty="0" smtClean="0">
                <a:solidFill>
                  <a:schemeClr val="tx1"/>
                </a:solidFill>
              </a:rPr>
              <a:t>10.   Символы говорят</a:t>
            </a:r>
            <a:endParaRPr lang="ru-RU" sz="2400" b="1" dirty="0">
              <a:solidFill>
                <a:schemeClr val="tx1"/>
              </a:solidFill>
            </a:endParaRPr>
          </a:p>
        </p:txBody>
      </p:sp>
      <p:sp>
        <p:nvSpPr>
          <p:cNvPr id="5" name="TextBox 4"/>
          <p:cNvSpPr txBox="1"/>
          <p:nvPr/>
        </p:nvSpPr>
        <p:spPr>
          <a:xfrm>
            <a:off x="357158" y="428604"/>
            <a:ext cx="1882247" cy="584775"/>
          </a:xfrm>
          <a:prstGeom prst="rect">
            <a:avLst/>
          </a:prstGeom>
          <a:noFill/>
        </p:spPr>
        <p:txBody>
          <a:bodyPr wrap="none" rtlCol="0">
            <a:spAutoFit/>
          </a:bodyPr>
          <a:lstStyle/>
          <a:p>
            <a:r>
              <a:rPr lang="ru-RU" sz="3200" b="1" dirty="0" smtClean="0"/>
              <a:t>ВОПРОС: </a:t>
            </a:r>
            <a:endParaRPr lang="ru-RU" sz="3200" b="1" dirty="0"/>
          </a:p>
        </p:txBody>
      </p:sp>
      <p:sp>
        <p:nvSpPr>
          <p:cNvPr id="6" name="TextBox 5"/>
          <p:cNvSpPr txBox="1"/>
          <p:nvPr/>
        </p:nvSpPr>
        <p:spPr>
          <a:xfrm>
            <a:off x="428596" y="1071546"/>
            <a:ext cx="8358246" cy="3170099"/>
          </a:xfrm>
          <a:prstGeom prst="rect">
            <a:avLst/>
          </a:prstGeom>
          <a:noFill/>
        </p:spPr>
        <p:txBody>
          <a:bodyPr wrap="square" rtlCol="0">
            <a:spAutoFit/>
          </a:bodyPr>
          <a:lstStyle/>
          <a:p>
            <a:r>
              <a:rPr lang="ru-RU" sz="2800" dirty="0" smtClean="0"/>
              <a:t>Разумеется, главным символом драмы А. Н. Островского является гроза. </a:t>
            </a:r>
          </a:p>
          <a:p>
            <a:r>
              <a:rPr lang="ru-RU" sz="2800" b="1" dirty="0" smtClean="0"/>
              <a:t>Ответьте: какую </a:t>
            </a:r>
            <a:r>
              <a:rPr lang="ru-RU" sz="2800" b="1" dirty="0" err="1" smtClean="0"/>
              <a:t>смыслообразующую</a:t>
            </a:r>
            <a:r>
              <a:rPr lang="ru-RU" sz="2800" b="1" dirty="0" smtClean="0"/>
              <a:t> роль играет природное явление в сюжете произведения? </a:t>
            </a:r>
          </a:p>
          <a:p>
            <a:r>
              <a:rPr lang="ru-RU" sz="2800" b="1" dirty="0" smtClean="0"/>
              <a:t>Чем является гроза для Катерины, Дикого, Тихона, </a:t>
            </a:r>
            <a:r>
              <a:rPr lang="ru-RU" sz="2800" b="1" dirty="0" err="1" smtClean="0"/>
              <a:t>Кулигина</a:t>
            </a:r>
            <a:r>
              <a:rPr lang="ru-RU" sz="2800" b="1" dirty="0" smtClean="0"/>
              <a:t>?</a:t>
            </a:r>
          </a:p>
          <a:p>
            <a:endParaRPr lang="ru-RU" sz="3200" dirty="0"/>
          </a:p>
        </p:txBody>
      </p:sp>
      <p:sp>
        <p:nvSpPr>
          <p:cNvPr id="7" name="TextBox 6"/>
          <p:cNvSpPr txBox="1"/>
          <p:nvPr/>
        </p:nvSpPr>
        <p:spPr>
          <a:xfrm>
            <a:off x="428596" y="378904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467544" y="4365104"/>
            <a:ext cx="8352928" cy="2308324"/>
          </a:xfrm>
          <a:prstGeom prst="rect">
            <a:avLst/>
          </a:prstGeom>
          <a:noFill/>
        </p:spPr>
        <p:txBody>
          <a:bodyPr wrap="square" rtlCol="0">
            <a:spAutoFit/>
          </a:bodyPr>
          <a:lstStyle/>
          <a:p>
            <a:r>
              <a:rPr lang="ru-RU" sz="2400" dirty="0" smtClean="0">
                <a:solidFill>
                  <a:srgbClr val="C00000"/>
                </a:solidFill>
              </a:rPr>
              <a:t>Гроза является символом назревших перемен, очистительной бурей, нравственной развязкой сюжетной ситуации. </a:t>
            </a:r>
          </a:p>
          <a:p>
            <a:r>
              <a:rPr lang="ru-RU" sz="2400" dirty="0" smtClean="0">
                <a:solidFill>
                  <a:srgbClr val="C00000"/>
                </a:solidFill>
              </a:rPr>
              <a:t>Для Катерины – символом наказания за грех измены,</a:t>
            </a:r>
          </a:p>
          <a:p>
            <a:r>
              <a:rPr lang="ru-RU" sz="2400" dirty="0" smtClean="0">
                <a:solidFill>
                  <a:srgbClr val="C00000"/>
                </a:solidFill>
              </a:rPr>
              <a:t>Для Дикого – Божьей карой, воплощением гнева выше,</a:t>
            </a:r>
          </a:p>
          <a:p>
            <a:r>
              <a:rPr lang="ru-RU" sz="2400" dirty="0" smtClean="0">
                <a:solidFill>
                  <a:srgbClr val="C00000"/>
                </a:solidFill>
              </a:rPr>
              <a:t>Для Тихона гроза сродни гнева матери,</a:t>
            </a:r>
          </a:p>
          <a:p>
            <a:r>
              <a:rPr lang="ru-RU" sz="2400" dirty="0" smtClean="0">
                <a:solidFill>
                  <a:srgbClr val="C00000"/>
                </a:solidFill>
              </a:rPr>
              <a:t>Для </a:t>
            </a:r>
            <a:r>
              <a:rPr lang="ru-RU" sz="2400" dirty="0" err="1" smtClean="0">
                <a:solidFill>
                  <a:srgbClr val="C00000"/>
                </a:solidFill>
              </a:rPr>
              <a:t>Кулигина</a:t>
            </a:r>
            <a:r>
              <a:rPr lang="ru-RU" sz="2400" dirty="0" smtClean="0">
                <a:solidFill>
                  <a:srgbClr val="C00000"/>
                </a:solidFill>
              </a:rPr>
              <a:t> – символ нового начала, источник силы. </a:t>
            </a:r>
            <a:endParaRPr lang="ru-RU" sz="2400"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214942" y="142852"/>
            <a:ext cx="3786214" cy="7143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11.   Я - критик</a:t>
            </a:r>
            <a:endParaRPr lang="ru-RU" sz="2000" b="1" dirty="0">
              <a:solidFill>
                <a:schemeClr val="tx1"/>
              </a:solidFill>
            </a:endParaRPr>
          </a:p>
        </p:txBody>
      </p:sp>
      <p:sp>
        <p:nvSpPr>
          <p:cNvPr id="5" name="TextBox 4"/>
          <p:cNvSpPr txBox="1"/>
          <p:nvPr/>
        </p:nvSpPr>
        <p:spPr>
          <a:xfrm>
            <a:off x="395536" y="40466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67544" y="1196752"/>
            <a:ext cx="8424936" cy="4893647"/>
          </a:xfrm>
          <a:prstGeom prst="rect">
            <a:avLst/>
          </a:prstGeom>
          <a:noFill/>
        </p:spPr>
        <p:txBody>
          <a:bodyPr wrap="square" rtlCol="0">
            <a:spAutoFit/>
          </a:bodyPr>
          <a:lstStyle/>
          <a:p>
            <a:r>
              <a:rPr lang="ru-RU" sz="2400" b="1" dirty="0" smtClean="0"/>
              <a:t>Модест Писарев</a:t>
            </a:r>
            <a:r>
              <a:rPr lang="ru-RU" sz="2400" dirty="0" smtClean="0"/>
              <a:t>, критик и актер,  писал: </a:t>
            </a:r>
          </a:p>
          <a:p>
            <a:r>
              <a:rPr lang="ru-RU" sz="2400" dirty="0" smtClean="0"/>
              <a:t>«Сущность драмы г. Островского, очевидно, состоит в борьбе свободы нравственного чувства с самовластием семейного быта. С одной стороны, рабское повиновение старшему в доме по древнему обычаю, застывшему неподвижно, без исключений, в неумолимой своей строгости; с другой - семейный деспотизм по тому же закону - выражаются в Кабановых: Тихоне и его матери».</a:t>
            </a:r>
          </a:p>
          <a:p>
            <a:r>
              <a:rPr lang="ru-RU" sz="2400" b="1" dirty="0" smtClean="0"/>
              <a:t>Актуальна ли эта проблематика в наше время? Согласны ли вы с критиком, что сущность драмы только в этом? Объясните почему. Можете ли вы назвать произведения с похожей проблематикой?</a:t>
            </a:r>
          </a:p>
          <a:p>
            <a:r>
              <a:rPr lang="ru-RU" sz="2400" dirty="0" smtClean="0"/>
              <a:t> </a:t>
            </a:r>
            <a:endParaRPr lang="ru-RU" sz="2400" b="1" dirty="0">
              <a:solidFill>
                <a:schemeClr val="accent2">
                  <a:lumMod val="50000"/>
                </a:schemeClr>
              </a:solidFill>
            </a:endParaRPr>
          </a:p>
        </p:txBody>
      </p:sp>
      <p:sp>
        <p:nvSpPr>
          <p:cNvPr id="7" name="TextBox 6"/>
          <p:cNvSpPr txBox="1"/>
          <p:nvPr/>
        </p:nvSpPr>
        <p:spPr>
          <a:xfrm>
            <a:off x="428596" y="5734997"/>
            <a:ext cx="1641860" cy="646331"/>
          </a:xfrm>
          <a:prstGeom prst="rect">
            <a:avLst/>
          </a:prstGeom>
          <a:noFill/>
        </p:spPr>
        <p:txBody>
          <a:bodyPr wrap="none" rtlCol="0">
            <a:spAutoFit/>
          </a:bodyPr>
          <a:lstStyle/>
          <a:p>
            <a:r>
              <a:rPr lang="ru-RU" sz="3600" b="1" dirty="0" smtClean="0">
                <a:solidFill>
                  <a:srgbClr val="C00000"/>
                </a:solidFill>
              </a:rPr>
              <a:t>ОТВЕТ: </a:t>
            </a:r>
            <a:endParaRPr lang="ru-RU" sz="36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00694" y="214290"/>
            <a:ext cx="3429024" cy="7143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12.   Узнай героя</a:t>
            </a:r>
            <a:endParaRPr lang="ru-RU" sz="2000" b="1" dirty="0">
              <a:solidFill>
                <a:schemeClr val="tx1"/>
              </a:solidFill>
            </a:endParaRPr>
          </a:p>
        </p:txBody>
      </p:sp>
      <p:sp>
        <p:nvSpPr>
          <p:cNvPr id="5" name="TextBox 4"/>
          <p:cNvSpPr txBox="1"/>
          <p:nvPr/>
        </p:nvSpPr>
        <p:spPr>
          <a:xfrm>
            <a:off x="467544" y="404664"/>
            <a:ext cx="1779654" cy="584775"/>
          </a:xfrm>
          <a:prstGeom prst="rect">
            <a:avLst/>
          </a:prstGeom>
          <a:noFill/>
        </p:spPr>
        <p:txBody>
          <a:bodyPr wrap="none" rtlCol="0">
            <a:spAutoFit/>
          </a:bodyPr>
          <a:lstStyle/>
          <a:p>
            <a:r>
              <a:rPr lang="ru-RU" sz="3200" b="1" dirty="0" smtClean="0"/>
              <a:t>ВОПРОС:</a:t>
            </a:r>
            <a:endParaRPr lang="ru-RU" sz="3200" b="1" dirty="0"/>
          </a:p>
        </p:txBody>
      </p:sp>
      <p:sp>
        <p:nvSpPr>
          <p:cNvPr id="6" name="TextBox 5"/>
          <p:cNvSpPr txBox="1"/>
          <p:nvPr/>
        </p:nvSpPr>
        <p:spPr>
          <a:xfrm>
            <a:off x="395536" y="1196752"/>
            <a:ext cx="4752528" cy="3539430"/>
          </a:xfrm>
          <a:prstGeom prst="rect">
            <a:avLst/>
          </a:prstGeom>
          <a:noFill/>
        </p:spPr>
        <p:txBody>
          <a:bodyPr wrap="square" rtlCol="0">
            <a:spAutoFit/>
          </a:bodyPr>
          <a:lstStyle/>
          <a:p>
            <a:pPr fontAlgn="base"/>
            <a:r>
              <a:rPr lang="ru-RU" sz="2800" dirty="0" smtClean="0"/>
              <a:t>Привык ощущать себя полноправным властелином города. Абсолютно уверен, что имеет права влиять на судьбы жителей, нагло вмешиваясь в их жизнь.</a:t>
            </a:r>
          </a:p>
          <a:p>
            <a:pPr fontAlgn="base"/>
            <a:r>
              <a:rPr lang="ru-RU" sz="2800" dirty="0" smtClean="0"/>
              <a:t>«Захочу - помилую, захочу – раздавлю».</a:t>
            </a:r>
            <a:endParaRPr lang="ru-RU" sz="2800" dirty="0"/>
          </a:p>
        </p:txBody>
      </p:sp>
      <p:sp>
        <p:nvSpPr>
          <p:cNvPr id="7" name="TextBox 6"/>
          <p:cNvSpPr txBox="1"/>
          <p:nvPr/>
        </p:nvSpPr>
        <p:spPr>
          <a:xfrm>
            <a:off x="539552" y="4941168"/>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539552" y="5733256"/>
            <a:ext cx="1292918" cy="584775"/>
          </a:xfrm>
          <a:prstGeom prst="rect">
            <a:avLst/>
          </a:prstGeom>
          <a:noFill/>
        </p:spPr>
        <p:txBody>
          <a:bodyPr wrap="none" rtlCol="0">
            <a:spAutoFit/>
          </a:bodyPr>
          <a:lstStyle/>
          <a:p>
            <a:r>
              <a:rPr lang="ru-RU" sz="3200" dirty="0" smtClean="0">
                <a:solidFill>
                  <a:srgbClr val="C00000"/>
                </a:solidFill>
              </a:rPr>
              <a:t>Дикой</a:t>
            </a:r>
            <a:endParaRPr lang="ru-RU" sz="3200" dirty="0">
              <a:solidFill>
                <a:srgbClr val="C00000"/>
              </a:solidFill>
            </a:endParaRPr>
          </a:p>
        </p:txBody>
      </p:sp>
      <p:pic>
        <p:nvPicPr>
          <p:cNvPr id="9" name="Рисунок 8" descr="639645.jpg"/>
          <p:cNvPicPr>
            <a:picLocks noChangeAspect="1"/>
          </p:cNvPicPr>
          <p:nvPr/>
        </p:nvPicPr>
        <p:blipFill>
          <a:blip r:embed="rId3" cstate="print"/>
          <a:stretch>
            <a:fillRect/>
          </a:stretch>
        </p:blipFill>
        <p:spPr>
          <a:xfrm>
            <a:off x="5004048" y="1052736"/>
            <a:ext cx="3810000" cy="48672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148064" y="332656"/>
            <a:ext cx="3672408" cy="524576"/>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13. Гроза и её философия</a:t>
            </a:r>
            <a:endParaRPr lang="ru-RU" sz="2000" b="1" dirty="0">
              <a:solidFill>
                <a:schemeClr val="tx1"/>
              </a:solidFill>
            </a:endParaRPr>
          </a:p>
        </p:txBody>
      </p:sp>
      <p:sp>
        <p:nvSpPr>
          <p:cNvPr id="5" name="TextBox 4"/>
          <p:cNvSpPr txBox="1"/>
          <p:nvPr/>
        </p:nvSpPr>
        <p:spPr>
          <a:xfrm>
            <a:off x="428596" y="476672"/>
            <a:ext cx="2036135" cy="646331"/>
          </a:xfrm>
          <a:prstGeom prst="rect">
            <a:avLst/>
          </a:prstGeom>
          <a:noFill/>
        </p:spPr>
        <p:txBody>
          <a:bodyPr wrap="none" rtlCol="0">
            <a:spAutoFit/>
          </a:bodyPr>
          <a:lstStyle/>
          <a:p>
            <a:r>
              <a:rPr lang="ru-RU" sz="3600" b="1" dirty="0" smtClean="0"/>
              <a:t>ВОПРОС:</a:t>
            </a:r>
            <a:endParaRPr lang="ru-RU" dirty="0"/>
          </a:p>
        </p:txBody>
      </p:sp>
      <p:sp>
        <p:nvSpPr>
          <p:cNvPr id="6" name="TextBox 5"/>
          <p:cNvSpPr txBox="1"/>
          <p:nvPr/>
        </p:nvSpPr>
        <p:spPr>
          <a:xfrm>
            <a:off x="357158" y="1124744"/>
            <a:ext cx="4718898" cy="4462760"/>
          </a:xfrm>
          <a:prstGeom prst="rect">
            <a:avLst/>
          </a:prstGeom>
          <a:noFill/>
        </p:spPr>
        <p:txBody>
          <a:bodyPr wrap="square" rtlCol="0">
            <a:spAutoFit/>
          </a:bodyPr>
          <a:lstStyle/>
          <a:p>
            <a:r>
              <a:rPr lang="ru-RU" sz="2800" b="1" dirty="0" smtClean="0"/>
              <a:t>Как известно, «Гроза» оставила глубокий след в искусстве, картинах художников, работах режиссеров, сценаристов. </a:t>
            </a:r>
          </a:p>
          <a:p>
            <a:r>
              <a:rPr lang="ru-RU" sz="2800" b="1" dirty="0" smtClean="0"/>
              <a:t>Посмотрите на рисунок. Кого из героев изобразил живописец Борис Кустодиев в 1920 году?</a:t>
            </a:r>
          </a:p>
          <a:p>
            <a:endParaRPr lang="ru-RU" sz="3200" b="1" dirty="0">
              <a:solidFill>
                <a:schemeClr val="accent2">
                  <a:lumMod val="50000"/>
                </a:schemeClr>
              </a:solidFill>
            </a:endParaRPr>
          </a:p>
        </p:txBody>
      </p:sp>
      <p:sp>
        <p:nvSpPr>
          <p:cNvPr id="7" name="TextBox 6"/>
          <p:cNvSpPr txBox="1"/>
          <p:nvPr/>
        </p:nvSpPr>
        <p:spPr>
          <a:xfrm>
            <a:off x="467544" y="5000636"/>
            <a:ext cx="1584152" cy="646331"/>
          </a:xfrm>
          <a:prstGeom prst="rect">
            <a:avLst/>
          </a:prstGeom>
          <a:noFill/>
        </p:spPr>
        <p:txBody>
          <a:bodyPr wrap="none" rtlCol="0">
            <a:spAutoFit/>
          </a:bodyPr>
          <a:lstStyle/>
          <a:p>
            <a:r>
              <a:rPr lang="ru-RU" sz="3600" b="1" dirty="0" smtClean="0">
                <a:solidFill>
                  <a:srgbClr val="C00000"/>
                </a:solidFill>
              </a:rPr>
              <a:t>ОТВЕТ:</a:t>
            </a:r>
            <a:r>
              <a:rPr lang="ru-RU" dirty="0" smtClean="0">
                <a:solidFill>
                  <a:srgbClr val="C00000"/>
                </a:solidFill>
              </a:rPr>
              <a:t> </a:t>
            </a:r>
            <a:endParaRPr lang="ru-RU" dirty="0">
              <a:solidFill>
                <a:srgbClr val="C00000"/>
              </a:solidFill>
            </a:endParaRPr>
          </a:p>
        </p:txBody>
      </p:sp>
      <p:sp>
        <p:nvSpPr>
          <p:cNvPr id="8" name="TextBox 7"/>
          <p:cNvSpPr txBox="1"/>
          <p:nvPr/>
        </p:nvSpPr>
        <p:spPr>
          <a:xfrm>
            <a:off x="500034" y="5715016"/>
            <a:ext cx="1651991" cy="584775"/>
          </a:xfrm>
          <a:prstGeom prst="rect">
            <a:avLst/>
          </a:prstGeom>
          <a:noFill/>
        </p:spPr>
        <p:txBody>
          <a:bodyPr wrap="none" rtlCol="0">
            <a:spAutoFit/>
          </a:bodyPr>
          <a:lstStyle/>
          <a:p>
            <a:r>
              <a:rPr lang="ru-RU" sz="3200" b="1" dirty="0" smtClean="0">
                <a:solidFill>
                  <a:srgbClr val="C00000"/>
                </a:solidFill>
              </a:rPr>
              <a:t>Варвару</a:t>
            </a:r>
            <a:endParaRPr lang="ru-RU" sz="3200" b="1" dirty="0">
              <a:solidFill>
                <a:srgbClr val="C00000"/>
              </a:solidFill>
            </a:endParaRPr>
          </a:p>
        </p:txBody>
      </p:sp>
      <p:pic>
        <p:nvPicPr>
          <p:cNvPr id="9" name="Рисунок 8" descr="костюм варвары. Кустодиев.jpg"/>
          <p:cNvPicPr>
            <a:picLocks noChangeAspect="1"/>
          </p:cNvPicPr>
          <p:nvPr/>
        </p:nvPicPr>
        <p:blipFill>
          <a:blip r:embed="rId3" cstate="print"/>
          <a:stretch>
            <a:fillRect/>
          </a:stretch>
        </p:blipFill>
        <p:spPr>
          <a:xfrm>
            <a:off x="5148064" y="980728"/>
            <a:ext cx="3681016" cy="49912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4644008" y="260648"/>
            <a:ext cx="4176464" cy="59658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14.   Символы говорят </a:t>
            </a:r>
            <a:endParaRPr lang="ru-RU" sz="2000" b="1" dirty="0">
              <a:solidFill>
                <a:schemeClr val="tx1"/>
              </a:solidFill>
            </a:endParaRPr>
          </a:p>
        </p:txBody>
      </p:sp>
      <p:sp>
        <p:nvSpPr>
          <p:cNvPr id="5" name="TextBox 4"/>
          <p:cNvSpPr txBox="1"/>
          <p:nvPr/>
        </p:nvSpPr>
        <p:spPr>
          <a:xfrm>
            <a:off x="357158" y="404664"/>
            <a:ext cx="2036135" cy="646331"/>
          </a:xfrm>
          <a:prstGeom prst="rect">
            <a:avLst/>
          </a:prstGeom>
          <a:noFill/>
        </p:spPr>
        <p:txBody>
          <a:bodyPr wrap="none" rtlCol="0">
            <a:spAutoFit/>
          </a:bodyPr>
          <a:lstStyle/>
          <a:p>
            <a:r>
              <a:rPr lang="ru-RU" sz="3600" b="1" dirty="0" smtClean="0"/>
              <a:t>ВОПРОС:</a:t>
            </a:r>
            <a:endParaRPr lang="ru-RU" dirty="0"/>
          </a:p>
        </p:txBody>
      </p:sp>
      <p:sp>
        <p:nvSpPr>
          <p:cNvPr id="6" name="TextBox 5"/>
          <p:cNvSpPr txBox="1"/>
          <p:nvPr/>
        </p:nvSpPr>
        <p:spPr>
          <a:xfrm>
            <a:off x="467544" y="1052736"/>
            <a:ext cx="8352928" cy="1569660"/>
          </a:xfrm>
          <a:prstGeom prst="rect">
            <a:avLst/>
          </a:prstGeom>
          <a:noFill/>
        </p:spPr>
        <p:txBody>
          <a:bodyPr wrap="square" rtlCol="0">
            <a:spAutoFit/>
          </a:bodyPr>
          <a:lstStyle/>
          <a:p>
            <a:r>
              <a:rPr lang="ru-RU" sz="3200" b="1" dirty="0" smtClean="0"/>
              <a:t>Подумайте нал символикой имён персонажей в пьесе А. Н.Островского. Дайте интерпретацию любым трём.</a:t>
            </a:r>
            <a:endParaRPr lang="ru-RU" sz="3200" b="1" dirty="0"/>
          </a:p>
        </p:txBody>
      </p:sp>
      <p:sp>
        <p:nvSpPr>
          <p:cNvPr id="7" name="TextBox 6"/>
          <p:cNvSpPr txBox="1"/>
          <p:nvPr/>
        </p:nvSpPr>
        <p:spPr>
          <a:xfrm>
            <a:off x="467544" y="2494637"/>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395536" y="3068960"/>
            <a:ext cx="7704856" cy="3785652"/>
          </a:xfrm>
          <a:prstGeom prst="rect">
            <a:avLst/>
          </a:prstGeom>
          <a:noFill/>
        </p:spPr>
        <p:txBody>
          <a:bodyPr wrap="square" rtlCol="0">
            <a:spAutoFit/>
          </a:bodyPr>
          <a:lstStyle/>
          <a:p>
            <a:r>
              <a:rPr lang="ru-RU" sz="2000" b="1" dirty="0" smtClean="0"/>
              <a:t>Дикой</a:t>
            </a:r>
            <a:r>
              <a:rPr lang="ru-RU" sz="2000" dirty="0" smtClean="0"/>
              <a:t> — не только всесильный </a:t>
            </a:r>
            <a:r>
              <a:rPr lang="ru-RU" sz="2000" dirty="0" err="1" smtClean="0"/>
              <a:t>Савел</a:t>
            </a:r>
            <a:r>
              <a:rPr lang="ru-RU" sz="2000" dirty="0" smtClean="0"/>
              <a:t> </a:t>
            </a:r>
            <a:r>
              <a:rPr lang="ru-RU" sz="2000" dirty="0" err="1" smtClean="0"/>
              <a:t>Прокофьевич</a:t>
            </a:r>
            <a:r>
              <a:rPr lang="ru-RU" sz="2000" dirty="0" smtClean="0"/>
              <a:t>, а и племянник его, Борис. Борис — Дикой по отцу. Видим, что он не сумел отстоять свою любовь и защитить Катерину. Целиком во власти “темного царства”. </a:t>
            </a:r>
            <a:r>
              <a:rPr lang="ru-RU" sz="2000" b="1" dirty="0" smtClean="0"/>
              <a:t>Тихон</a:t>
            </a:r>
            <a:r>
              <a:rPr lang="ru-RU" sz="2000" dirty="0" smtClean="0"/>
              <a:t> — Кабанов, как ни </a:t>
            </a:r>
            <a:r>
              <a:rPr lang="ru-RU" sz="2000" b="1" dirty="0" smtClean="0"/>
              <a:t>“тих” он</a:t>
            </a:r>
            <a:r>
              <a:rPr lang="ru-RU" sz="2000" dirty="0" smtClean="0"/>
              <a:t>. Бориса Катерина выбрала едва ли не бессознательно (</a:t>
            </a:r>
            <a:r>
              <a:rPr lang="ru-RU" sz="2000" b="1" dirty="0" smtClean="0"/>
              <a:t>Борис — по-болгарски “борец”</a:t>
            </a:r>
            <a:r>
              <a:rPr lang="ru-RU" sz="2000" dirty="0" smtClean="0"/>
              <a:t>). </a:t>
            </a:r>
            <a:r>
              <a:rPr lang="ru-RU" sz="2000" b="1" dirty="0" smtClean="0"/>
              <a:t>Катерина</a:t>
            </a:r>
            <a:r>
              <a:rPr lang="ru-RU" sz="2000" dirty="0" smtClean="0"/>
              <a:t> – «чистая» в переводе с греческого.</a:t>
            </a:r>
            <a:br>
              <a:rPr lang="ru-RU" sz="2000" dirty="0" smtClean="0"/>
            </a:br>
            <a:r>
              <a:rPr lang="ru-RU" sz="2000" b="1" dirty="0" smtClean="0"/>
              <a:t>Варвара</a:t>
            </a:r>
            <a:r>
              <a:rPr lang="ru-RU" sz="2000" dirty="0" smtClean="0"/>
              <a:t> (“варварка”, не христианка и ведет себя соответствующим образом). </a:t>
            </a:r>
            <a:r>
              <a:rPr lang="ru-RU" sz="2000" b="1" dirty="0" smtClean="0"/>
              <a:t>Кудряш</a:t>
            </a:r>
            <a:r>
              <a:rPr lang="ru-RU" sz="2000" dirty="0" smtClean="0"/>
              <a:t>, на которого находится соответствующий </a:t>
            </a:r>
            <a:r>
              <a:rPr lang="ru-RU" sz="2000" b="1" dirty="0" smtClean="0"/>
              <a:t>Шапкин</a:t>
            </a:r>
            <a:r>
              <a:rPr lang="ru-RU" sz="2000" dirty="0" smtClean="0"/>
              <a:t>, урезонивающий его. </a:t>
            </a:r>
            <a:r>
              <a:rPr lang="ru-RU" sz="2000" b="1" dirty="0" err="1" smtClean="0"/>
              <a:t>Кулигин</a:t>
            </a:r>
            <a:r>
              <a:rPr lang="ru-RU" sz="2000" dirty="0" smtClean="0"/>
              <a:t> же, помимо известных ассоциаций с </a:t>
            </a:r>
            <a:r>
              <a:rPr lang="ru-RU" sz="2000" b="1" dirty="0" smtClean="0"/>
              <a:t>Кулибиным</a:t>
            </a:r>
            <a:r>
              <a:rPr lang="ru-RU" sz="2000" dirty="0" smtClean="0"/>
              <a:t>, вызывает и впечатление чего-то маленького, беззащитного: в этом страшном болоте он — кулик, птичка — и больше ничего. Он хвалит Калинов, как кулик хвалит свое болото.</a:t>
            </a:r>
            <a:endParaRPr lang="ru-RU" sz="2000"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96136" y="260648"/>
            <a:ext cx="3000396"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15. Память текста…</a:t>
            </a:r>
            <a:endParaRPr lang="ru-RU" sz="2000" b="1" dirty="0">
              <a:solidFill>
                <a:schemeClr val="bg1"/>
              </a:solidFill>
            </a:endParaRPr>
          </a:p>
        </p:txBody>
      </p:sp>
      <p:sp>
        <p:nvSpPr>
          <p:cNvPr id="5" name="TextBox 4"/>
          <p:cNvSpPr txBox="1"/>
          <p:nvPr/>
        </p:nvSpPr>
        <p:spPr>
          <a:xfrm>
            <a:off x="357158" y="260648"/>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23528" y="1052736"/>
            <a:ext cx="8280920" cy="4524315"/>
          </a:xfrm>
          <a:prstGeom prst="rect">
            <a:avLst/>
          </a:prstGeom>
          <a:noFill/>
        </p:spPr>
        <p:txBody>
          <a:bodyPr wrap="square" rtlCol="0">
            <a:spAutoFit/>
          </a:bodyPr>
          <a:lstStyle/>
          <a:p>
            <a:r>
              <a:rPr lang="ru-RU" sz="2400" b="1" dirty="0" smtClean="0"/>
              <a:t>Что говорила Кабаниха о родительской любви?</a:t>
            </a:r>
          </a:p>
          <a:p>
            <a:pPr marL="457200" indent="-457200">
              <a:buAutoNum type="arabicPeriod"/>
            </a:pPr>
            <a:r>
              <a:rPr lang="ru-RU" sz="2400" dirty="0" smtClean="0"/>
              <a:t>Родители для того и нужны, Тиша, чтобы детей своих поучать. Так со времён наших дедов и отцов было, так тому и быть далее. Всё это для порядка в роду.</a:t>
            </a:r>
          </a:p>
          <a:p>
            <a:pPr marL="457200" indent="-457200">
              <a:buAutoNum type="arabicPeriod"/>
            </a:pPr>
            <a:endParaRPr lang="ru-RU" sz="2400" dirty="0" smtClean="0"/>
          </a:p>
          <a:p>
            <a:r>
              <a:rPr lang="ru-RU" sz="2400" dirty="0" smtClean="0"/>
              <a:t>2. Ведь от любви родители и строги к вам бывают, от любви вас бранят-то, все думают добру научить. Ну, а это всем нынче не нравится.</a:t>
            </a:r>
          </a:p>
          <a:p>
            <a:endParaRPr lang="ru-RU" sz="2400" dirty="0" smtClean="0"/>
          </a:p>
          <a:p>
            <a:r>
              <a:rPr lang="ru-RU" sz="2400" dirty="0" smtClean="0"/>
              <a:t>3. А бранят родители детей от того, что нельзя больше никак вбить в голову неразумным как жить и что делать, ласковое слово да любовь грех рождают в неокрепших душах. </a:t>
            </a:r>
            <a:endParaRPr lang="ru-RU" sz="2400" dirty="0"/>
          </a:p>
        </p:txBody>
      </p:sp>
      <p:sp>
        <p:nvSpPr>
          <p:cNvPr id="7" name="TextBox 6"/>
          <p:cNvSpPr txBox="1"/>
          <p:nvPr/>
        </p:nvSpPr>
        <p:spPr>
          <a:xfrm>
            <a:off x="395536" y="5805264"/>
            <a:ext cx="1641860" cy="646331"/>
          </a:xfrm>
          <a:prstGeom prst="rect">
            <a:avLst/>
          </a:prstGeom>
          <a:noFill/>
        </p:spPr>
        <p:txBody>
          <a:bodyPr wrap="none" rtlCol="0">
            <a:spAutoFit/>
          </a:bodyPr>
          <a:lstStyle/>
          <a:p>
            <a:r>
              <a:rPr lang="ru-RU" sz="3600" b="1" dirty="0" smtClean="0">
                <a:solidFill>
                  <a:srgbClr val="C00000"/>
                </a:solidFill>
              </a:rPr>
              <a:t>ОТВЕТ: </a:t>
            </a:r>
            <a:endParaRPr lang="ru-RU" sz="3600" b="1" dirty="0">
              <a:solidFill>
                <a:srgbClr val="C00000"/>
              </a:solidFill>
            </a:endParaRPr>
          </a:p>
        </p:txBody>
      </p:sp>
      <p:sp>
        <p:nvSpPr>
          <p:cNvPr id="8" name="TextBox 7"/>
          <p:cNvSpPr txBox="1"/>
          <p:nvPr/>
        </p:nvSpPr>
        <p:spPr>
          <a:xfrm>
            <a:off x="1907704" y="5877272"/>
            <a:ext cx="2995948" cy="584775"/>
          </a:xfrm>
          <a:prstGeom prst="rect">
            <a:avLst/>
          </a:prstGeom>
          <a:noFill/>
        </p:spPr>
        <p:txBody>
          <a:bodyPr wrap="none" rtlCol="0">
            <a:spAutoFit/>
          </a:bodyPr>
          <a:lstStyle/>
          <a:p>
            <a:r>
              <a:rPr lang="ru-RU" sz="3200" b="1" dirty="0" smtClean="0"/>
              <a:t>Второй вариант</a:t>
            </a:r>
            <a:endParaRPr lang="ru-RU" sz="32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p:cTn id="1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8">
                                            <p:txEl>
                                              <p:pRg st="0" end="0"/>
                                            </p:txEl>
                                          </p:spTgt>
                                        </p:tgtEl>
                                      </p:cBhvr>
                                    </p:animEffect>
                                  </p:childTnLst>
                                </p:cTn>
                              </p:par>
                            </p:childTnLst>
                          </p:cTn>
                        </p:par>
                      </p:childTnLst>
                    </p:cTn>
                  </p:par>
                </p:childTnLst>
              </p:cTn>
              <p:nextCondLst>
                <p:cond evt="onClick" delay="0">
                  <p:tgtEl>
                    <p:spTgt spid="7"/>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364088" y="260648"/>
            <a:ext cx="3429024" cy="59658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16.   Узнай героя</a:t>
            </a:r>
            <a:endParaRPr lang="ru-RU" sz="2000" b="1" dirty="0">
              <a:solidFill>
                <a:schemeClr val="tx1"/>
              </a:solidFill>
            </a:endParaRPr>
          </a:p>
        </p:txBody>
      </p:sp>
      <p:sp>
        <p:nvSpPr>
          <p:cNvPr id="5" name="TextBox 4"/>
          <p:cNvSpPr txBox="1"/>
          <p:nvPr/>
        </p:nvSpPr>
        <p:spPr>
          <a:xfrm>
            <a:off x="323528" y="404664"/>
            <a:ext cx="2036135" cy="646331"/>
          </a:xfrm>
          <a:prstGeom prst="rect">
            <a:avLst/>
          </a:prstGeom>
          <a:noFill/>
        </p:spPr>
        <p:txBody>
          <a:bodyPr wrap="none" rtlCol="0">
            <a:spAutoFit/>
          </a:bodyPr>
          <a:lstStyle/>
          <a:p>
            <a:r>
              <a:rPr lang="ru-RU" sz="3600" b="1" dirty="0" smtClean="0"/>
              <a:t>ВОПРОС:</a:t>
            </a:r>
            <a:endParaRPr lang="ru-RU" dirty="0"/>
          </a:p>
        </p:txBody>
      </p:sp>
      <p:sp>
        <p:nvSpPr>
          <p:cNvPr id="7" name="TextBox 6"/>
          <p:cNvSpPr txBox="1"/>
          <p:nvPr/>
        </p:nvSpPr>
        <p:spPr>
          <a:xfrm>
            <a:off x="395536" y="6023029"/>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123728" y="6012577"/>
            <a:ext cx="4104456" cy="584775"/>
          </a:xfrm>
          <a:prstGeom prst="rect">
            <a:avLst/>
          </a:prstGeom>
          <a:noFill/>
        </p:spPr>
        <p:txBody>
          <a:bodyPr wrap="square" rtlCol="0">
            <a:spAutoFit/>
          </a:bodyPr>
          <a:lstStyle/>
          <a:p>
            <a:r>
              <a:rPr lang="ru-RU" sz="3200" b="1" dirty="0" err="1" smtClean="0"/>
              <a:t>Кулигин</a:t>
            </a:r>
            <a:endParaRPr lang="ru-RU" sz="3200" b="1" dirty="0"/>
          </a:p>
        </p:txBody>
      </p:sp>
      <p:pic>
        <p:nvPicPr>
          <p:cNvPr id="10" name="Рисунок 9" descr="Illustracija-Groza-Ostrovskij-Gerasimov-S-V-Kuligin.jpg"/>
          <p:cNvPicPr>
            <a:picLocks noChangeAspect="1"/>
          </p:cNvPicPr>
          <p:nvPr/>
        </p:nvPicPr>
        <p:blipFill>
          <a:blip r:embed="rId3" cstate="print"/>
          <a:srcRect l="13440" r="32801"/>
          <a:stretch>
            <a:fillRect/>
          </a:stretch>
        </p:blipFill>
        <p:spPr>
          <a:xfrm>
            <a:off x="6228184" y="1700808"/>
            <a:ext cx="2592288" cy="4000500"/>
          </a:xfrm>
          <a:prstGeom prst="rect">
            <a:avLst/>
          </a:prstGeom>
        </p:spPr>
      </p:pic>
      <p:sp>
        <p:nvSpPr>
          <p:cNvPr id="6" name="TextBox 5"/>
          <p:cNvSpPr txBox="1"/>
          <p:nvPr/>
        </p:nvSpPr>
        <p:spPr>
          <a:xfrm>
            <a:off x="395536" y="1117188"/>
            <a:ext cx="6120680" cy="4832092"/>
          </a:xfrm>
          <a:prstGeom prst="rect">
            <a:avLst/>
          </a:prstGeom>
          <a:noFill/>
        </p:spPr>
        <p:txBody>
          <a:bodyPr wrap="square" rtlCol="0">
            <a:spAutoFit/>
          </a:bodyPr>
          <a:lstStyle/>
          <a:p>
            <a:r>
              <a:rPr lang="ru-RU" sz="2800" dirty="0" smtClean="0"/>
              <a:t>Его восхищает все вокруг. Особенно он любит восторгаться местными пейзажами, а они в Калинове просто великолепны. Радуется каждой </a:t>
            </a:r>
            <a:r>
              <a:rPr lang="ru-RU" sz="2800" dirty="0" err="1" smtClean="0"/>
              <a:t>травиночке</a:t>
            </a:r>
            <a:r>
              <a:rPr lang="ru-RU" sz="2800" dirty="0" smtClean="0"/>
              <a:t>, распустившемуся цветку. Природа вызывает у него немое благоговение перед ней, душевный трепет перед ее неповторимостью.</a:t>
            </a:r>
          </a:p>
          <a:p>
            <a:pPr fontAlgn="base"/>
            <a:r>
              <a:rPr lang="ru-RU" sz="2800" dirty="0" smtClean="0"/>
              <a:t>«Пригляделись вы, либо не понимаете, какая красота в природе разлита».</a:t>
            </a:r>
            <a:endParaRPr lang="ru-RU"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descr="267f574b6d5b1b98540a50d94834a136.jpg"/>
          <p:cNvPicPr>
            <a:picLocks noChangeAspect="1"/>
          </p:cNvPicPr>
          <p:nvPr/>
        </p:nvPicPr>
        <p:blipFill>
          <a:blip r:embed="rId2" cstate="print"/>
          <a:stretch>
            <a:fillRect/>
          </a:stretch>
        </p:blipFill>
        <p:spPr>
          <a:xfrm>
            <a:off x="214282" y="2071678"/>
            <a:ext cx="3096838" cy="4357694"/>
          </a:xfrm>
          <a:prstGeom prst="rect">
            <a:avLst/>
          </a:prstGeom>
        </p:spPr>
      </p:pic>
      <p:sp>
        <p:nvSpPr>
          <p:cNvPr id="2" name="Скругленный прямоугольник 1"/>
          <p:cNvSpPr/>
          <p:nvPr/>
        </p:nvSpPr>
        <p:spPr>
          <a:xfrm>
            <a:off x="3428992" y="714356"/>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6">
                  <a:lumMod val="75000"/>
                </a:schemeClr>
              </a:solidFill>
            </a:endParaRPr>
          </a:p>
        </p:txBody>
      </p:sp>
      <p:sp>
        <p:nvSpPr>
          <p:cNvPr id="3" name="Скругленный прямоугольник 2"/>
          <p:cNvSpPr/>
          <p:nvPr/>
        </p:nvSpPr>
        <p:spPr>
          <a:xfrm>
            <a:off x="3428992" y="1857364"/>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Скругленный прямоугольник 3"/>
          <p:cNvSpPr/>
          <p:nvPr/>
        </p:nvSpPr>
        <p:spPr>
          <a:xfrm>
            <a:off x="3428992" y="3143248"/>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tx1"/>
              </a:solidFill>
            </a:endParaRPr>
          </a:p>
        </p:txBody>
      </p:sp>
      <p:sp>
        <p:nvSpPr>
          <p:cNvPr id="5" name="Скругленный прямоугольник 4"/>
          <p:cNvSpPr/>
          <p:nvPr/>
        </p:nvSpPr>
        <p:spPr>
          <a:xfrm>
            <a:off x="3428992" y="4286256"/>
            <a:ext cx="785818" cy="571504"/>
          </a:xfrm>
          <a:prstGeom prst="roundRect">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Скругленный прямоугольник 5"/>
          <p:cNvSpPr/>
          <p:nvPr/>
        </p:nvSpPr>
        <p:spPr>
          <a:xfrm>
            <a:off x="3428992" y="5429264"/>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TextBox 6"/>
          <p:cNvSpPr txBox="1"/>
          <p:nvPr/>
        </p:nvSpPr>
        <p:spPr>
          <a:xfrm>
            <a:off x="4500562" y="5357826"/>
            <a:ext cx="4570675" cy="584775"/>
          </a:xfrm>
          <a:prstGeom prst="rect">
            <a:avLst/>
          </a:prstGeom>
          <a:noFill/>
        </p:spPr>
        <p:txBody>
          <a:bodyPr wrap="none" rtlCol="0">
            <a:spAutoFit/>
          </a:bodyPr>
          <a:lstStyle/>
          <a:p>
            <a:r>
              <a:rPr lang="ru-RU" sz="3200" b="1" dirty="0" smtClean="0"/>
              <a:t>«Гроза» и её философия</a:t>
            </a:r>
            <a:endParaRPr lang="ru-RU" sz="3200" b="1" dirty="0"/>
          </a:p>
        </p:txBody>
      </p:sp>
      <p:sp>
        <p:nvSpPr>
          <p:cNvPr id="8" name="TextBox 7"/>
          <p:cNvSpPr txBox="1"/>
          <p:nvPr/>
        </p:nvSpPr>
        <p:spPr>
          <a:xfrm>
            <a:off x="4500562" y="4214818"/>
            <a:ext cx="3377207" cy="584775"/>
          </a:xfrm>
          <a:prstGeom prst="rect">
            <a:avLst/>
          </a:prstGeom>
          <a:noFill/>
        </p:spPr>
        <p:txBody>
          <a:bodyPr wrap="none" rtlCol="0">
            <a:spAutoFit/>
          </a:bodyPr>
          <a:lstStyle/>
          <a:p>
            <a:r>
              <a:rPr lang="ru-RU" sz="3200" b="1" dirty="0" smtClean="0"/>
              <a:t>«…Узнай героя…»</a:t>
            </a:r>
            <a:endParaRPr lang="ru-RU" sz="3200" b="1" dirty="0"/>
          </a:p>
        </p:txBody>
      </p:sp>
      <p:sp>
        <p:nvSpPr>
          <p:cNvPr id="9" name="TextBox 8"/>
          <p:cNvSpPr txBox="1"/>
          <p:nvPr/>
        </p:nvSpPr>
        <p:spPr>
          <a:xfrm>
            <a:off x="4500562" y="3071810"/>
            <a:ext cx="2419252" cy="584775"/>
          </a:xfrm>
          <a:prstGeom prst="rect">
            <a:avLst/>
          </a:prstGeom>
          <a:noFill/>
        </p:spPr>
        <p:txBody>
          <a:bodyPr wrap="none" rtlCol="0">
            <a:spAutoFit/>
          </a:bodyPr>
          <a:lstStyle/>
          <a:p>
            <a:r>
              <a:rPr lang="ru-RU" sz="3200" b="1" dirty="0" smtClean="0"/>
              <a:t>«Я - критик»</a:t>
            </a:r>
            <a:endParaRPr lang="ru-RU" sz="3200" b="1" dirty="0"/>
          </a:p>
        </p:txBody>
      </p:sp>
      <p:sp>
        <p:nvSpPr>
          <p:cNvPr id="10" name="TextBox 9"/>
          <p:cNvSpPr txBox="1"/>
          <p:nvPr/>
        </p:nvSpPr>
        <p:spPr>
          <a:xfrm>
            <a:off x="4457981" y="642918"/>
            <a:ext cx="4471737" cy="584775"/>
          </a:xfrm>
          <a:prstGeom prst="rect">
            <a:avLst/>
          </a:prstGeom>
          <a:noFill/>
        </p:spPr>
        <p:txBody>
          <a:bodyPr wrap="none" rtlCol="0">
            <a:spAutoFit/>
          </a:bodyPr>
          <a:lstStyle/>
          <a:p>
            <a:r>
              <a:rPr lang="ru-RU" sz="3200" b="1" dirty="0" smtClean="0"/>
              <a:t>«…Символы говорят…» </a:t>
            </a:r>
            <a:endParaRPr lang="ru-RU" sz="3200" b="1" dirty="0"/>
          </a:p>
        </p:txBody>
      </p:sp>
      <p:sp>
        <p:nvSpPr>
          <p:cNvPr id="11" name="TextBox 10"/>
          <p:cNvSpPr txBox="1"/>
          <p:nvPr/>
        </p:nvSpPr>
        <p:spPr>
          <a:xfrm>
            <a:off x="4429124" y="1785926"/>
            <a:ext cx="3757119" cy="584775"/>
          </a:xfrm>
          <a:prstGeom prst="rect">
            <a:avLst/>
          </a:prstGeom>
          <a:noFill/>
        </p:spPr>
        <p:txBody>
          <a:bodyPr wrap="none" rtlCol="0">
            <a:spAutoFit/>
          </a:bodyPr>
          <a:lstStyle/>
          <a:p>
            <a:r>
              <a:rPr lang="ru-RU" sz="3200" b="1" dirty="0" smtClean="0"/>
              <a:t>«…Память текста…»</a:t>
            </a:r>
            <a:endParaRPr lang="ru-RU" sz="3200" b="1" dirty="0"/>
          </a:p>
        </p:txBody>
      </p:sp>
      <p:sp>
        <p:nvSpPr>
          <p:cNvPr id="12" name="TextBox 11"/>
          <p:cNvSpPr txBox="1"/>
          <p:nvPr/>
        </p:nvSpPr>
        <p:spPr>
          <a:xfrm>
            <a:off x="500034" y="714356"/>
            <a:ext cx="2805576" cy="1323439"/>
          </a:xfrm>
          <a:prstGeom prst="rect">
            <a:avLst/>
          </a:prstGeom>
          <a:noFill/>
        </p:spPr>
        <p:txBody>
          <a:bodyPr wrap="none" rtlCol="0">
            <a:spAutoFit/>
          </a:bodyPr>
          <a:lstStyle/>
          <a:p>
            <a:r>
              <a:rPr lang="ru-RU" sz="4000" b="1" cap="all" dirty="0" smtClean="0">
                <a:solidFill>
                  <a:schemeClr val="tx1">
                    <a:lumMod val="95000"/>
                    <a:lumOff val="5000"/>
                  </a:schemeClr>
                </a:solidFill>
                <a:cs typeface="Aharoni" pitchFamily="2" charset="-79"/>
              </a:rPr>
              <a:t>Темы </a:t>
            </a:r>
          </a:p>
          <a:p>
            <a:r>
              <a:rPr lang="ru-RU" sz="4000" b="1" cap="all" dirty="0" smtClean="0">
                <a:solidFill>
                  <a:schemeClr val="tx1">
                    <a:lumMod val="95000"/>
                    <a:lumOff val="5000"/>
                  </a:schemeClr>
                </a:solidFill>
                <a:cs typeface="Aharoni" pitchFamily="2" charset="-79"/>
              </a:rPr>
              <a:t>вопросов:</a:t>
            </a:r>
            <a:endParaRPr lang="ru-RU" sz="4000" b="1" cap="all" dirty="0">
              <a:solidFill>
                <a:schemeClr val="tx1">
                  <a:lumMod val="95000"/>
                  <a:lumOff val="5000"/>
                </a:schemeClr>
              </a:solidFill>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076056" y="332656"/>
            <a:ext cx="3925100" cy="66745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17.   Гроза и её философия</a:t>
            </a:r>
            <a:endParaRPr lang="ru-RU" sz="2000" b="1" dirty="0">
              <a:solidFill>
                <a:schemeClr val="tx1"/>
              </a:solidFill>
            </a:endParaRPr>
          </a:p>
        </p:txBody>
      </p:sp>
      <p:sp>
        <p:nvSpPr>
          <p:cNvPr id="5" name="TextBox 4"/>
          <p:cNvSpPr txBox="1"/>
          <p:nvPr/>
        </p:nvSpPr>
        <p:spPr>
          <a:xfrm>
            <a:off x="571472" y="50004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214422"/>
            <a:ext cx="8358246" cy="2000548"/>
          </a:xfrm>
          <a:prstGeom prst="rect">
            <a:avLst/>
          </a:prstGeom>
          <a:noFill/>
        </p:spPr>
        <p:txBody>
          <a:bodyPr wrap="square" rtlCol="0">
            <a:spAutoFit/>
          </a:bodyPr>
          <a:lstStyle/>
          <a:p>
            <a:r>
              <a:rPr lang="ru-RU" sz="2400" b="1" dirty="0" smtClean="0"/>
              <a:t>Известно, что в «Грозе» многие герои ведут себя неправильно. Подумайте, какие «верные заповеди» «Тёмного царства» нарушает Дикой?</a:t>
            </a:r>
          </a:p>
          <a:p>
            <a:r>
              <a:rPr lang="ru-RU" sz="2400" i="1" dirty="0" smtClean="0"/>
              <a:t>Пример: </a:t>
            </a:r>
          </a:p>
          <a:p>
            <a:endParaRPr lang="ru-RU" sz="2800" i="1" dirty="0">
              <a:solidFill>
                <a:schemeClr val="accent2">
                  <a:lumMod val="50000"/>
                </a:schemeClr>
              </a:solidFill>
            </a:endParaRPr>
          </a:p>
        </p:txBody>
      </p:sp>
      <p:sp>
        <p:nvSpPr>
          <p:cNvPr id="7" name="TextBox 6"/>
          <p:cNvSpPr txBox="1"/>
          <p:nvPr/>
        </p:nvSpPr>
        <p:spPr>
          <a:xfrm>
            <a:off x="467544" y="3862789"/>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467544" y="4514344"/>
            <a:ext cx="7848872" cy="1938992"/>
          </a:xfrm>
          <a:prstGeom prst="rect">
            <a:avLst/>
          </a:prstGeom>
          <a:noFill/>
        </p:spPr>
        <p:txBody>
          <a:bodyPr wrap="square" rtlCol="0">
            <a:spAutoFit/>
          </a:bodyPr>
          <a:lstStyle/>
          <a:p>
            <a:r>
              <a:rPr lang="ru-RU" sz="2000" dirty="0" smtClean="0"/>
              <a:t>Он ругается и машет руками. Для русского купца XIX столетия такое по­ведение особенно значимо. Во многих школьных учебниках сказано, что жители Калинова живут по домо­строевским правилам. Однако по «Домострою» как раз положено «не выносить сор из </a:t>
            </a:r>
            <a:r>
              <a:rPr lang="ru-RU" sz="2000" dirty="0" smtClean="0"/>
              <a:t>избы</a:t>
            </a:r>
            <a:r>
              <a:rPr lang="ru-RU" sz="2000" dirty="0" smtClean="0"/>
              <a:t>», в том числе не ругаться на людях (например, жену нужно «</a:t>
            </a:r>
            <a:r>
              <a:rPr lang="ru-RU" sz="2000" dirty="0" smtClean="0"/>
              <a:t>наедине проучить</a:t>
            </a:r>
            <a:r>
              <a:rPr lang="ru-RU" sz="2000" dirty="0" smtClean="0"/>
              <a:t>», а бить прилюдно не стоит).</a:t>
            </a:r>
            <a:endParaRPr lang="ru-RU" sz="2000" dirty="0">
              <a:solidFill>
                <a:srgbClr val="C00000"/>
              </a:solidFill>
            </a:endParaRPr>
          </a:p>
        </p:txBody>
      </p:sp>
      <p:sp>
        <p:nvSpPr>
          <p:cNvPr id="9" name="Прямоугольник 8"/>
          <p:cNvSpPr/>
          <p:nvPr/>
        </p:nvSpPr>
        <p:spPr>
          <a:xfrm>
            <a:off x="467544" y="2636912"/>
            <a:ext cx="7920880" cy="1200329"/>
          </a:xfrm>
          <a:prstGeom prst="rect">
            <a:avLst/>
          </a:prstGeom>
        </p:spPr>
        <p:txBody>
          <a:bodyPr wrap="square">
            <a:spAutoFit/>
          </a:bodyPr>
          <a:lstStyle/>
          <a:p>
            <a:r>
              <a:rPr lang="ru-RU" sz="2400" dirty="0" smtClean="0"/>
              <a:t>«К у л и г и </a:t>
            </a:r>
            <a:r>
              <a:rPr lang="ru-RU" sz="2400" dirty="0" err="1" smtClean="0"/>
              <a:t>н</a:t>
            </a:r>
            <a:r>
              <a:rPr lang="ru-RU" sz="2400" dirty="0" smtClean="0"/>
              <a:t> </a:t>
            </a:r>
            <a:r>
              <a:rPr lang="ru-RU" sz="2400" i="1" dirty="0" smtClean="0"/>
              <a:t>(показывает в сторону).</a:t>
            </a:r>
            <a:r>
              <a:rPr lang="ru-RU" sz="2400" dirty="0" smtClean="0"/>
              <a:t> Посмотри-ка, брат Кудряш, кто это там так руками размахивает?</a:t>
            </a:r>
            <a:br>
              <a:rPr lang="ru-RU" sz="2400" dirty="0" smtClean="0"/>
            </a:br>
            <a:r>
              <a:rPr lang="ru-RU" sz="2400" dirty="0" smtClean="0"/>
              <a:t>К у </a:t>
            </a:r>
            <a:r>
              <a:rPr lang="ru-RU" sz="2400" dirty="0" err="1" smtClean="0"/>
              <a:t>д</a:t>
            </a:r>
            <a:r>
              <a:rPr lang="ru-RU" sz="2400" dirty="0" smtClean="0"/>
              <a:t> </a:t>
            </a:r>
            <a:r>
              <a:rPr lang="ru-RU" sz="2400" dirty="0" err="1" smtClean="0"/>
              <a:t>р</a:t>
            </a:r>
            <a:r>
              <a:rPr lang="ru-RU" sz="2400" dirty="0" smtClean="0"/>
              <a:t> я </a:t>
            </a:r>
            <a:r>
              <a:rPr lang="ru-RU" sz="2400" dirty="0" err="1" smtClean="0"/>
              <a:t>ш</a:t>
            </a:r>
            <a:r>
              <a:rPr lang="ru-RU" sz="2400" dirty="0" smtClean="0"/>
              <a:t>. Это? Это Дикой племянника ругает».</a:t>
            </a:r>
            <a:endParaRPr lang="ru-RU"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96136" y="332656"/>
            <a:ext cx="2952328" cy="52400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18.   Символы говорят </a:t>
            </a:r>
            <a:endParaRPr lang="ru-RU" sz="2000" b="1" dirty="0">
              <a:solidFill>
                <a:schemeClr val="tx1"/>
              </a:solidFill>
            </a:endParaRPr>
          </a:p>
        </p:txBody>
      </p:sp>
      <p:sp>
        <p:nvSpPr>
          <p:cNvPr id="5" name="TextBox 4"/>
          <p:cNvSpPr txBox="1"/>
          <p:nvPr/>
        </p:nvSpPr>
        <p:spPr>
          <a:xfrm>
            <a:off x="323528" y="47667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23528" y="1222881"/>
            <a:ext cx="5328592" cy="3539430"/>
          </a:xfrm>
          <a:prstGeom prst="rect">
            <a:avLst/>
          </a:prstGeom>
          <a:noFill/>
        </p:spPr>
        <p:txBody>
          <a:bodyPr wrap="square" rtlCol="0">
            <a:spAutoFit/>
          </a:bodyPr>
          <a:lstStyle/>
          <a:p>
            <a:r>
              <a:rPr lang="ru-RU" sz="3200" dirty="0" smtClean="0"/>
              <a:t>Вспомните образ полусумасшедшей барыни и ситуации, в которых она появляется, что и кому она говорит. Подумайте символом чего она может являться в пьесе?</a:t>
            </a:r>
            <a:endParaRPr lang="ru-RU" sz="3200" dirty="0"/>
          </a:p>
        </p:txBody>
      </p:sp>
      <p:sp>
        <p:nvSpPr>
          <p:cNvPr id="7" name="TextBox 6"/>
          <p:cNvSpPr txBox="1"/>
          <p:nvPr/>
        </p:nvSpPr>
        <p:spPr>
          <a:xfrm>
            <a:off x="323528" y="558924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267744" y="5589240"/>
            <a:ext cx="3374642" cy="584775"/>
          </a:xfrm>
          <a:prstGeom prst="rect">
            <a:avLst/>
          </a:prstGeom>
          <a:noFill/>
        </p:spPr>
        <p:txBody>
          <a:bodyPr wrap="none" rtlCol="0">
            <a:spAutoFit/>
          </a:bodyPr>
          <a:lstStyle/>
          <a:p>
            <a:r>
              <a:rPr lang="ru-RU" sz="3200" dirty="0" smtClean="0">
                <a:solidFill>
                  <a:srgbClr val="C00000"/>
                </a:solidFill>
              </a:rPr>
              <a:t>Совести Катерины</a:t>
            </a:r>
            <a:endParaRPr lang="ru-RU" sz="3200" dirty="0">
              <a:solidFill>
                <a:srgbClr val="C00000"/>
              </a:solidFill>
            </a:endParaRPr>
          </a:p>
        </p:txBody>
      </p:sp>
      <p:pic>
        <p:nvPicPr>
          <p:cNvPr id="10" name="Рисунок 9" descr="Gogoleva-051.jpg"/>
          <p:cNvPicPr>
            <a:picLocks noChangeAspect="1"/>
          </p:cNvPicPr>
          <p:nvPr/>
        </p:nvPicPr>
        <p:blipFill>
          <a:blip r:embed="rId3" cstate="print"/>
          <a:srcRect b="12456"/>
          <a:stretch>
            <a:fillRect/>
          </a:stretch>
        </p:blipFill>
        <p:spPr>
          <a:xfrm>
            <a:off x="5868144" y="980727"/>
            <a:ext cx="2880320" cy="496855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652120" y="476672"/>
            <a:ext cx="3144982"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19.   Память текста</a:t>
            </a:r>
            <a:endParaRPr lang="ru-RU" sz="2000" b="1" dirty="0">
              <a:solidFill>
                <a:schemeClr val="bg1"/>
              </a:solidFill>
            </a:endParaRPr>
          </a:p>
        </p:txBody>
      </p:sp>
      <p:sp>
        <p:nvSpPr>
          <p:cNvPr id="5" name="TextBox 4"/>
          <p:cNvSpPr txBox="1"/>
          <p:nvPr/>
        </p:nvSpPr>
        <p:spPr>
          <a:xfrm>
            <a:off x="395536" y="40466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23529" y="1340768"/>
            <a:ext cx="8496944" cy="4031873"/>
          </a:xfrm>
          <a:prstGeom prst="rect">
            <a:avLst/>
          </a:prstGeom>
          <a:noFill/>
        </p:spPr>
        <p:txBody>
          <a:bodyPr wrap="square" rtlCol="0">
            <a:spAutoFit/>
          </a:bodyPr>
          <a:lstStyle/>
          <a:p>
            <a:r>
              <a:rPr lang="ru-RU" sz="3200" b="1" dirty="0" smtClean="0">
                <a:latin typeface="Arial" pitchFamily="34" charset="0"/>
                <a:cs typeface="Arial" pitchFamily="34" charset="0"/>
              </a:rPr>
              <a:t>Тихон о Катерине:</a:t>
            </a:r>
          </a:p>
          <a:p>
            <a:pPr marL="514350" indent="-514350">
              <a:buAutoNum type="arabicPeriod"/>
            </a:pPr>
            <a:r>
              <a:rPr lang="ru-RU" sz="2800" i="1" dirty="0" smtClean="0">
                <a:latin typeface="Arial" pitchFamily="34" charset="0"/>
                <a:cs typeface="Arial" pitchFamily="34" charset="0"/>
              </a:rPr>
              <a:t>Хорошо тебе, Катя! А я зачем остался жить на свете и мучиться!</a:t>
            </a:r>
          </a:p>
          <a:p>
            <a:pPr marL="514350" indent="-514350">
              <a:buAutoNum type="arabicPeriod"/>
            </a:pPr>
            <a:endParaRPr lang="ru-RU" sz="2800" i="1" dirty="0" smtClean="0">
              <a:latin typeface="Arial" pitchFamily="34" charset="0"/>
              <a:cs typeface="Arial" pitchFamily="34" charset="0"/>
            </a:endParaRPr>
          </a:p>
          <a:p>
            <a:pPr marL="514350" indent="-514350">
              <a:buAutoNum type="arabicPeriod"/>
            </a:pPr>
            <a:r>
              <a:rPr lang="ru-RU" sz="2800" i="1" dirty="0" smtClean="0">
                <a:latin typeface="Arial" pitchFamily="34" charset="0"/>
                <a:cs typeface="Arial" pitchFamily="34" charset="0"/>
              </a:rPr>
              <a:t> Ах, Катя! Вот и </a:t>
            </a:r>
            <a:r>
              <a:rPr lang="ru-RU" sz="2800" i="1" dirty="0" smtClean="0">
                <a:latin typeface="Arial" pitchFamily="34" charset="0"/>
                <a:cs typeface="Arial" pitchFamily="34" charset="0"/>
              </a:rPr>
              <a:t>настиг </a:t>
            </a:r>
            <a:r>
              <a:rPr lang="ru-RU" sz="2800" i="1" dirty="0" smtClean="0">
                <a:latin typeface="Arial" pitchFamily="34" charset="0"/>
                <a:cs typeface="Arial" pitchFamily="34" charset="0"/>
              </a:rPr>
              <a:t>тебя гнев Господень за грехи твои!</a:t>
            </a:r>
          </a:p>
          <a:p>
            <a:pPr marL="514350" indent="-514350">
              <a:buAutoNum type="arabicPeriod"/>
            </a:pPr>
            <a:endParaRPr lang="ru-RU" sz="2800" i="1" dirty="0" smtClean="0">
              <a:latin typeface="Arial" pitchFamily="34" charset="0"/>
              <a:cs typeface="Arial" pitchFamily="34" charset="0"/>
            </a:endParaRPr>
          </a:p>
          <a:p>
            <a:pPr marL="514350" indent="-514350">
              <a:buAutoNum type="arabicPeriod"/>
            </a:pPr>
            <a:r>
              <a:rPr lang="ru-RU" sz="2800" i="1" dirty="0" smtClean="0">
                <a:latin typeface="Arial" pitchFamily="34" charset="0"/>
                <a:cs typeface="Arial" pitchFamily="34" charset="0"/>
              </a:rPr>
              <a:t> Катя, моя Катя, не досталась ты теперь никому…</a:t>
            </a:r>
          </a:p>
        </p:txBody>
      </p:sp>
      <p:sp>
        <p:nvSpPr>
          <p:cNvPr id="7" name="TextBox 6"/>
          <p:cNvSpPr txBox="1"/>
          <p:nvPr/>
        </p:nvSpPr>
        <p:spPr>
          <a:xfrm>
            <a:off x="395536" y="5805264"/>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411760" y="5733256"/>
            <a:ext cx="3577646" cy="584775"/>
          </a:xfrm>
          <a:prstGeom prst="rect">
            <a:avLst/>
          </a:prstGeom>
          <a:noFill/>
        </p:spPr>
        <p:txBody>
          <a:bodyPr wrap="none" rtlCol="0">
            <a:spAutoFit/>
          </a:bodyPr>
          <a:lstStyle/>
          <a:p>
            <a:r>
              <a:rPr lang="ru-RU" sz="3200" b="1" dirty="0" smtClean="0">
                <a:latin typeface="Arial" pitchFamily="34" charset="0"/>
                <a:cs typeface="Arial" pitchFamily="34" charset="0"/>
              </a:rPr>
              <a:t>Первый вариант</a:t>
            </a:r>
            <a:endParaRPr lang="ru-RU" sz="32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143504" y="332656"/>
            <a:ext cx="3676968" cy="66745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20.   Я - критик</a:t>
            </a:r>
            <a:endParaRPr lang="ru-RU" sz="2000" b="1" dirty="0">
              <a:solidFill>
                <a:schemeClr val="tx1"/>
              </a:solidFill>
            </a:endParaRPr>
          </a:p>
        </p:txBody>
      </p:sp>
      <p:sp>
        <p:nvSpPr>
          <p:cNvPr id="5" name="TextBox 4"/>
          <p:cNvSpPr txBox="1"/>
          <p:nvPr/>
        </p:nvSpPr>
        <p:spPr>
          <a:xfrm>
            <a:off x="323528" y="478413"/>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95536" y="1434842"/>
            <a:ext cx="8280920" cy="4401205"/>
          </a:xfrm>
          <a:prstGeom prst="rect">
            <a:avLst/>
          </a:prstGeom>
          <a:noFill/>
        </p:spPr>
        <p:txBody>
          <a:bodyPr wrap="square" rtlCol="0">
            <a:spAutoFit/>
          </a:bodyPr>
          <a:lstStyle/>
          <a:p>
            <a:r>
              <a:rPr lang="ru-RU" sz="2800" b="1" dirty="0" smtClean="0"/>
              <a:t>Писатель Федор Достоевский писал:</a:t>
            </a:r>
          </a:p>
          <a:p>
            <a:r>
              <a:rPr lang="ru-RU" sz="2800" i="1" dirty="0" smtClean="0"/>
              <a:t>«Галерея русских женщин Островского украсилась новыми характерами, и его Катерина, старуха Кабанова, Варвара, даже </a:t>
            </a:r>
            <a:r>
              <a:rPr lang="ru-RU" sz="2800" i="1" dirty="0" err="1" smtClean="0"/>
              <a:t>Феклуша</a:t>
            </a:r>
            <a:r>
              <a:rPr lang="ru-RU" sz="2800" i="1" dirty="0" smtClean="0"/>
              <a:t> займут в ней видное место... »</a:t>
            </a:r>
          </a:p>
          <a:p>
            <a:endParaRPr lang="ru-RU" sz="2800" b="1" i="1" dirty="0" smtClean="0">
              <a:latin typeface="Times New Roman" pitchFamily="18" charset="0"/>
              <a:cs typeface="Times New Roman" pitchFamily="18" charset="0"/>
            </a:endParaRPr>
          </a:p>
          <a:p>
            <a:r>
              <a:rPr lang="ru-RU" sz="2800" b="1" i="1" dirty="0" smtClean="0">
                <a:latin typeface="Times New Roman" pitchFamily="18" charset="0"/>
                <a:cs typeface="Times New Roman" pitchFamily="18" charset="0"/>
              </a:rPr>
              <a:t>Согласны ли вы с утверждением классика? Почему? Как вы думаете, какая роль отводится в пьесе страннице </a:t>
            </a:r>
            <a:r>
              <a:rPr lang="ru-RU" sz="2800" b="1" i="1" dirty="0" err="1" smtClean="0">
                <a:latin typeface="Times New Roman" pitchFamily="18" charset="0"/>
                <a:cs typeface="Times New Roman" pitchFamily="18" charset="0"/>
              </a:rPr>
              <a:t>Феклуше</a:t>
            </a:r>
            <a:r>
              <a:rPr lang="ru-RU" sz="2800" b="1" i="1" dirty="0" smtClean="0">
                <a:latin typeface="Times New Roman" pitchFamily="18" charset="0"/>
                <a:cs typeface="Times New Roman" pitchFamily="18" charset="0"/>
              </a:rPr>
              <a:t>? Что скрывает её образ? </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01024" y="6000768"/>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4788024" y="404664"/>
            <a:ext cx="3929090" cy="64294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21.    Гроза и её философия</a:t>
            </a:r>
            <a:endParaRPr lang="ru-RU" sz="2000" b="1" dirty="0">
              <a:solidFill>
                <a:schemeClr val="tx1"/>
              </a:solidFill>
            </a:endParaRPr>
          </a:p>
        </p:txBody>
      </p:sp>
      <p:sp>
        <p:nvSpPr>
          <p:cNvPr id="5" name="TextBox 4"/>
          <p:cNvSpPr txBox="1"/>
          <p:nvPr/>
        </p:nvSpPr>
        <p:spPr>
          <a:xfrm>
            <a:off x="642910" y="42860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642911" y="1378511"/>
            <a:ext cx="8249570" cy="1815882"/>
          </a:xfrm>
          <a:prstGeom prst="rect">
            <a:avLst/>
          </a:prstGeom>
          <a:noFill/>
        </p:spPr>
        <p:txBody>
          <a:bodyPr wrap="square" rtlCol="0">
            <a:spAutoFit/>
          </a:bodyPr>
          <a:lstStyle/>
          <a:p>
            <a:r>
              <a:rPr lang="ru-RU" sz="2800" dirty="0" smtClean="0"/>
              <a:t>Вспомните, с каких слов начинается драма А .Н. Островского:</a:t>
            </a:r>
          </a:p>
          <a:p>
            <a:r>
              <a:rPr lang="ru-RU" sz="2800" dirty="0" smtClean="0"/>
              <a:t>«Среди долины </a:t>
            </a:r>
            <a:r>
              <a:rPr lang="ru-RU" sz="2800" dirty="0" err="1" smtClean="0"/>
              <a:t>ровныя</a:t>
            </a:r>
            <a:r>
              <a:rPr lang="ru-RU" sz="2800" dirty="0" smtClean="0"/>
              <a:t>, на гладкой высоте…»</a:t>
            </a:r>
          </a:p>
          <a:p>
            <a:r>
              <a:rPr lang="ru-RU" sz="2800" b="1" dirty="0" smtClean="0"/>
              <a:t>Почему?</a:t>
            </a:r>
            <a:endParaRPr lang="ru-RU" sz="2800" b="1" dirty="0"/>
          </a:p>
        </p:txBody>
      </p:sp>
      <p:sp>
        <p:nvSpPr>
          <p:cNvPr id="7" name="TextBox 6"/>
          <p:cNvSpPr txBox="1"/>
          <p:nvPr/>
        </p:nvSpPr>
        <p:spPr>
          <a:xfrm>
            <a:off x="611560" y="321297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611560" y="3933056"/>
            <a:ext cx="7416824" cy="2554545"/>
          </a:xfrm>
          <a:prstGeom prst="rect">
            <a:avLst/>
          </a:prstGeom>
          <a:noFill/>
        </p:spPr>
        <p:txBody>
          <a:bodyPr wrap="square" rtlCol="0">
            <a:spAutoFit/>
          </a:bodyPr>
          <a:lstStyle/>
          <a:p>
            <a:r>
              <a:rPr lang="ru-RU" sz="2000" dirty="0" smtClean="0"/>
              <a:t>Главный посыл этой печальной песни в том, что даже богатство и почести не могут заменить человеку любовь, и мы видим, как одна из главных тем всей пьесы раскрывается уже в первой строке. Другой важный посыл песни Мерзлякова — одиночество «в чужой стороне». Казалось бы, действующие лица «Грозы» живут в родных местах, но чувства героя песни явно определяют и их эмоциональное состояние: в пьесе трудно найти персонажа, который был бы в гармонии с окружающими людьми и миром.</a:t>
            </a:r>
            <a:endParaRPr lang="ru-RU" sz="2000"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
                                            <p:txEl>
                                              <p:pRg st="2" end="2"/>
                                            </p:txEl>
                                          </p:spTgt>
                                        </p:tgtEl>
                                      </p:cBhvr>
                                    </p:animEffec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p:stCondLst>
                        <p:cond delay="0"/>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436096" y="476672"/>
            <a:ext cx="3421614" cy="59601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22.   Символы говорят </a:t>
            </a:r>
            <a:endParaRPr lang="ru-RU" sz="2000" b="1" dirty="0">
              <a:solidFill>
                <a:schemeClr val="tx1"/>
              </a:solidFill>
            </a:endParaRPr>
          </a:p>
        </p:txBody>
      </p:sp>
      <p:sp>
        <p:nvSpPr>
          <p:cNvPr id="5" name="TextBox 4"/>
          <p:cNvSpPr txBox="1"/>
          <p:nvPr/>
        </p:nvSpPr>
        <p:spPr>
          <a:xfrm>
            <a:off x="395536" y="47667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67544" y="1268760"/>
            <a:ext cx="8208912" cy="3096344"/>
          </a:xfrm>
          <a:prstGeom prst="rect">
            <a:avLst/>
          </a:prstGeom>
          <a:noFill/>
        </p:spPr>
        <p:txBody>
          <a:bodyPr wrap="square" rtlCol="0">
            <a:spAutoFit/>
          </a:bodyPr>
          <a:lstStyle/>
          <a:p>
            <a:r>
              <a:rPr lang="ru-RU" sz="3200" dirty="0" smtClean="0"/>
              <a:t>В четвертом действии мы видим на первом плане узкую галерею со старинной, начинающей разрушаться постройкой. Роспись ее напоминает о вполне определенных сюжетах – «геенне огненной», битве русских с Литвой.</a:t>
            </a:r>
            <a:endParaRPr lang="ru-RU" sz="3200" dirty="0"/>
          </a:p>
        </p:txBody>
      </p:sp>
      <p:sp>
        <p:nvSpPr>
          <p:cNvPr id="7" name="TextBox 6"/>
          <p:cNvSpPr txBox="1"/>
          <p:nvPr/>
        </p:nvSpPr>
        <p:spPr>
          <a:xfrm>
            <a:off x="467544" y="429309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467544" y="5013176"/>
            <a:ext cx="8496944" cy="1569660"/>
          </a:xfrm>
          <a:prstGeom prst="rect">
            <a:avLst/>
          </a:prstGeom>
          <a:noFill/>
        </p:spPr>
        <p:txBody>
          <a:bodyPr wrap="square" rtlCol="0">
            <a:spAutoFit/>
          </a:bodyPr>
          <a:lstStyle/>
          <a:p>
            <a:r>
              <a:rPr lang="ru-RU" sz="3200" dirty="0" smtClean="0">
                <a:solidFill>
                  <a:srgbClr val="C00000"/>
                </a:solidFill>
              </a:rPr>
              <a:t>Галерея символизирует последние дни «Темного царства», разрушающихся религиозных устоев общества. </a:t>
            </a:r>
            <a:endParaRPr lang="ru-RU" sz="3200"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364088" y="692696"/>
            <a:ext cx="3493622"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23.   Память текста…</a:t>
            </a:r>
            <a:endParaRPr lang="ru-RU" sz="2000" b="1" dirty="0">
              <a:solidFill>
                <a:schemeClr val="bg1"/>
              </a:solidFill>
            </a:endParaRPr>
          </a:p>
        </p:txBody>
      </p:sp>
      <p:sp>
        <p:nvSpPr>
          <p:cNvPr id="5" name="Прямоугольник 4"/>
          <p:cNvSpPr/>
          <p:nvPr/>
        </p:nvSpPr>
        <p:spPr>
          <a:xfrm>
            <a:off x="467544" y="620688"/>
            <a:ext cx="1978427" cy="646331"/>
          </a:xfrm>
          <a:prstGeom prst="rect">
            <a:avLst/>
          </a:prstGeom>
        </p:spPr>
        <p:txBody>
          <a:bodyPr wrap="none">
            <a:spAutoFit/>
          </a:bodyPr>
          <a:lstStyle/>
          <a:p>
            <a:r>
              <a:rPr lang="ru-RU" sz="3600" b="1" dirty="0" smtClean="0"/>
              <a:t>ВОПРОС:</a:t>
            </a:r>
            <a:endParaRPr lang="ru-RU" sz="3600" b="1" dirty="0"/>
          </a:p>
        </p:txBody>
      </p:sp>
      <p:sp>
        <p:nvSpPr>
          <p:cNvPr id="7" name="TextBox 6"/>
          <p:cNvSpPr txBox="1"/>
          <p:nvPr/>
        </p:nvSpPr>
        <p:spPr>
          <a:xfrm>
            <a:off x="467544" y="1268760"/>
            <a:ext cx="8064896" cy="4093428"/>
          </a:xfrm>
          <a:prstGeom prst="rect">
            <a:avLst/>
          </a:prstGeom>
          <a:noFill/>
        </p:spPr>
        <p:txBody>
          <a:bodyPr wrap="square" rtlCol="0">
            <a:spAutoFit/>
          </a:bodyPr>
          <a:lstStyle/>
          <a:p>
            <a:r>
              <a:rPr lang="ru-RU" sz="3200" b="1" i="1" dirty="0" smtClean="0"/>
              <a:t>Борис о замужней жизни:</a:t>
            </a:r>
          </a:p>
          <a:p>
            <a:endParaRPr lang="ru-RU" sz="2400" dirty="0" smtClean="0"/>
          </a:p>
          <a:p>
            <a:pPr marL="457200" indent="-457200">
              <a:buAutoNum type="arabicPeriod"/>
            </a:pPr>
            <a:r>
              <a:rPr lang="ru-RU" sz="2000" i="1" dirty="0" smtClean="0"/>
              <a:t>В Калинове жизнь замужних – словно сон. Изо дня в день одно и то же, за спиною мужа да мужниной родни сиди да мечтай, как распорядится дворнею да хозяйством.</a:t>
            </a:r>
          </a:p>
          <a:p>
            <a:pPr marL="457200" indent="-457200">
              <a:buAutoNum type="arabicPeriod"/>
            </a:pPr>
            <a:endParaRPr lang="ru-RU" sz="2000" i="1" dirty="0" smtClean="0"/>
          </a:p>
          <a:p>
            <a:pPr marL="457200" indent="-457200">
              <a:buAutoNum type="arabicPeriod"/>
            </a:pPr>
            <a:r>
              <a:rPr lang="ru-RU" sz="2000" i="1" dirty="0" smtClean="0"/>
              <a:t> Вот жизнь-то! Живем в одном городе, почти рядом, а увидишься раз в неделю, и то в церкви либо на дороге, вот и все! Здесь что вышла замуж, что схоронили — все равно.</a:t>
            </a:r>
          </a:p>
          <a:p>
            <a:pPr marL="457200" indent="-457200">
              <a:buAutoNum type="arabicPeriod"/>
            </a:pPr>
            <a:endParaRPr lang="ru-RU" sz="2000" i="1" dirty="0" smtClean="0"/>
          </a:p>
          <a:p>
            <a:pPr marL="457200" indent="-457200">
              <a:buAutoNum type="arabicPeriod"/>
            </a:pPr>
            <a:r>
              <a:rPr lang="ru-RU" sz="2000" i="1" dirty="0" smtClean="0"/>
              <a:t>Замужем в Калинове быть, словно при монастыре жить за забором, куда ни глянь – строгий присмотр  да смирение. </a:t>
            </a:r>
            <a:r>
              <a:rPr lang="ru-RU" sz="2400" i="1" cap="all" dirty="0" smtClean="0"/>
              <a:t> </a:t>
            </a:r>
            <a:endParaRPr lang="ru-RU" sz="2000" i="1" dirty="0" smtClean="0"/>
          </a:p>
        </p:txBody>
      </p:sp>
      <p:sp>
        <p:nvSpPr>
          <p:cNvPr id="8" name="TextBox 7"/>
          <p:cNvSpPr txBox="1"/>
          <p:nvPr/>
        </p:nvSpPr>
        <p:spPr>
          <a:xfrm>
            <a:off x="539552" y="5805264"/>
            <a:ext cx="1542089" cy="646331"/>
          </a:xfrm>
          <a:prstGeom prst="rect">
            <a:avLst/>
          </a:prstGeom>
          <a:noFill/>
        </p:spPr>
        <p:txBody>
          <a:bodyPr wrap="square" rtlCol="0">
            <a:spAutoFit/>
          </a:bodyPr>
          <a:lstStyle/>
          <a:p>
            <a:r>
              <a:rPr lang="ru-RU" sz="3600" b="1" dirty="0" smtClean="0">
                <a:solidFill>
                  <a:srgbClr val="C00000"/>
                </a:solidFill>
              </a:rPr>
              <a:t>ОТВЕТ:</a:t>
            </a:r>
            <a:endParaRPr lang="ru-RU" sz="3600" b="1" dirty="0">
              <a:solidFill>
                <a:srgbClr val="C00000"/>
              </a:solidFill>
            </a:endParaRPr>
          </a:p>
        </p:txBody>
      </p:sp>
      <p:sp>
        <p:nvSpPr>
          <p:cNvPr id="9" name="TextBox 8"/>
          <p:cNvSpPr txBox="1"/>
          <p:nvPr/>
        </p:nvSpPr>
        <p:spPr>
          <a:xfrm>
            <a:off x="2267744" y="5868561"/>
            <a:ext cx="2995948" cy="584775"/>
          </a:xfrm>
          <a:prstGeom prst="rect">
            <a:avLst/>
          </a:prstGeom>
          <a:noFill/>
        </p:spPr>
        <p:txBody>
          <a:bodyPr wrap="none" rtlCol="0">
            <a:spAutoFit/>
          </a:bodyPr>
          <a:lstStyle/>
          <a:p>
            <a:r>
              <a:rPr lang="ru-RU" sz="3200" b="1" dirty="0" smtClean="0">
                <a:solidFill>
                  <a:srgbClr val="C00000"/>
                </a:solidFill>
              </a:rPr>
              <a:t>Второй вариант</a:t>
            </a:r>
            <a:endParaRPr lang="ru-RU" sz="32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nextCondLst>
                <p:cond evt="onClick" delay="0">
                  <p:tgtEl>
                    <p:spTgt spid="8"/>
                  </p:tgtEl>
                </p:cond>
              </p:nextCondLst>
            </p:seq>
          </p:childTnLst>
        </p:cTn>
      </p:par>
    </p:tnLst>
    <p:bldLst>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80112" y="332656"/>
            <a:ext cx="3240360" cy="52457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400" b="1" dirty="0" smtClean="0">
                <a:solidFill>
                  <a:schemeClr val="tx1"/>
                </a:solidFill>
              </a:rPr>
              <a:t>24.   Я - критик</a:t>
            </a:r>
            <a:endParaRPr lang="ru-RU" sz="2400" b="1" dirty="0">
              <a:solidFill>
                <a:schemeClr val="tx1"/>
              </a:solidFill>
            </a:endParaRPr>
          </a:p>
        </p:txBody>
      </p:sp>
      <p:sp>
        <p:nvSpPr>
          <p:cNvPr id="5" name="TextBox 4"/>
          <p:cNvSpPr txBox="1"/>
          <p:nvPr/>
        </p:nvSpPr>
        <p:spPr>
          <a:xfrm>
            <a:off x="467544" y="40466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67544" y="1052736"/>
            <a:ext cx="8280920" cy="5324535"/>
          </a:xfrm>
          <a:prstGeom prst="rect">
            <a:avLst/>
          </a:prstGeom>
          <a:noFill/>
        </p:spPr>
        <p:txBody>
          <a:bodyPr wrap="square" rtlCol="0">
            <a:spAutoFit/>
          </a:bodyPr>
          <a:lstStyle/>
          <a:p>
            <a:r>
              <a:rPr lang="ru-RU" sz="3200" b="1" dirty="0" smtClean="0"/>
              <a:t>Критик Александр </a:t>
            </a:r>
            <a:r>
              <a:rPr lang="ru-RU" sz="3200" b="1" dirty="0" err="1" smtClean="0"/>
              <a:t>Скабичевский</a:t>
            </a:r>
            <a:r>
              <a:rPr lang="ru-RU" sz="3200" b="1" dirty="0" smtClean="0"/>
              <a:t> </a:t>
            </a:r>
            <a:r>
              <a:rPr lang="ru-RU" sz="3200" dirty="0" smtClean="0"/>
              <a:t>писал:</a:t>
            </a:r>
          </a:p>
          <a:p>
            <a:r>
              <a:rPr lang="ru-RU" sz="2800" i="1" dirty="0" smtClean="0"/>
              <a:t>"...Островский не замедлил в лучшей своей драме "Гроза" обрушиться на домостроевские идеалы в их принципиальном смысле. Здесь ... раскрывается вся гибельность самих этих принципов: люди погибают здесь именно оттого, что их воля скована тяжкими оковами семейного деспотизма…</a:t>
            </a:r>
          </a:p>
          <a:p>
            <a:r>
              <a:rPr lang="ru-RU" sz="2800" b="1" i="1" dirty="0" smtClean="0"/>
              <a:t>Согласны ли вы с утверждением? Не считаете ли вы, что Островский вывел институт купеческой семьи уездного города 19 века слишком мрачным?</a:t>
            </a:r>
          </a:p>
          <a:p>
            <a:r>
              <a:rPr lang="ru-RU" sz="2800" b="1" i="1" dirty="0" smtClean="0"/>
              <a:t>Есть ли в жизни супругов светлые ноты?</a:t>
            </a:r>
            <a:endParaRPr lang="ru-RU" sz="2800" b="1" i="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7929586" y="5857892"/>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00694" y="332656"/>
            <a:ext cx="3247770" cy="59601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25.   Узнай героя</a:t>
            </a:r>
            <a:endParaRPr lang="ru-RU" sz="2000" b="1" dirty="0">
              <a:solidFill>
                <a:schemeClr val="tx1"/>
              </a:solidFill>
            </a:endParaRPr>
          </a:p>
        </p:txBody>
      </p:sp>
      <p:sp>
        <p:nvSpPr>
          <p:cNvPr id="5" name="TextBox 4"/>
          <p:cNvSpPr txBox="1"/>
          <p:nvPr/>
        </p:nvSpPr>
        <p:spPr>
          <a:xfrm>
            <a:off x="539552" y="548680"/>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39552" y="1268760"/>
            <a:ext cx="5904656" cy="3416320"/>
          </a:xfrm>
          <a:prstGeom prst="rect">
            <a:avLst/>
          </a:prstGeom>
          <a:noFill/>
        </p:spPr>
        <p:txBody>
          <a:bodyPr wrap="square" rtlCol="0">
            <a:spAutoFit/>
          </a:bodyPr>
          <a:lstStyle/>
          <a:p>
            <a:pPr fontAlgn="base"/>
            <a:r>
              <a:rPr lang="ru-RU" sz="2400" b="1" dirty="0" smtClean="0"/>
              <a:t>Религиозна.</a:t>
            </a:r>
            <a:r>
              <a:rPr lang="ru-RU" sz="2400" dirty="0" smtClean="0"/>
              <a:t> Для неё это скорее дань традиции. Она выполняет обряды на автомате, не особо вникая в процесс </a:t>
            </a:r>
          </a:p>
          <a:p>
            <a:pPr fontAlgn="base"/>
            <a:r>
              <a:rPr lang="ru-RU" sz="2400" dirty="0" smtClean="0"/>
              <a:t>и его значение. Вера в прощение и милосердие у нее отсутствует. </a:t>
            </a:r>
          </a:p>
          <a:p>
            <a:pPr fontAlgn="base"/>
            <a:r>
              <a:rPr lang="ru-RU" sz="2400" dirty="0" smtClean="0"/>
              <a:t>Для нее главное строгое выполнение патриархальных порядков. Это святое.</a:t>
            </a:r>
          </a:p>
          <a:p>
            <a:pPr fontAlgn="base"/>
            <a:r>
              <a:rPr lang="ru-RU" sz="2400" i="1" dirty="0" smtClean="0"/>
              <a:t>«Ну, я Богу молиться пойду; </a:t>
            </a:r>
          </a:p>
          <a:p>
            <a:pPr fontAlgn="base"/>
            <a:r>
              <a:rPr lang="ru-RU" sz="2400" i="1" dirty="0" smtClean="0"/>
              <a:t>Не мешайте мне…».</a:t>
            </a:r>
            <a:endParaRPr lang="ru-RU" sz="2400" i="1" dirty="0"/>
          </a:p>
        </p:txBody>
      </p:sp>
      <p:sp>
        <p:nvSpPr>
          <p:cNvPr id="7" name="TextBox 6"/>
          <p:cNvSpPr txBox="1"/>
          <p:nvPr/>
        </p:nvSpPr>
        <p:spPr>
          <a:xfrm>
            <a:off x="611560" y="4941168"/>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683568" y="5733256"/>
            <a:ext cx="2849540" cy="584775"/>
          </a:xfrm>
          <a:prstGeom prst="rect">
            <a:avLst/>
          </a:prstGeom>
          <a:noFill/>
        </p:spPr>
        <p:txBody>
          <a:bodyPr wrap="square" rtlCol="0">
            <a:spAutoFit/>
          </a:bodyPr>
          <a:lstStyle/>
          <a:p>
            <a:r>
              <a:rPr lang="ru-RU" sz="3200" dirty="0" smtClean="0">
                <a:solidFill>
                  <a:srgbClr val="C00000"/>
                </a:solidFill>
              </a:rPr>
              <a:t>Кабаниха </a:t>
            </a:r>
            <a:endParaRPr lang="ru-RU" sz="3200" dirty="0">
              <a:solidFill>
                <a:srgbClr val="C00000"/>
              </a:solidFill>
            </a:endParaRPr>
          </a:p>
        </p:txBody>
      </p:sp>
      <p:pic>
        <p:nvPicPr>
          <p:cNvPr id="10" name="Рисунок 9" descr="rykalova-v-roli-kabanovoj-17.jpg"/>
          <p:cNvPicPr>
            <a:picLocks noChangeAspect="1"/>
          </p:cNvPicPr>
          <p:nvPr/>
        </p:nvPicPr>
        <p:blipFill>
          <a:blip r:embed="rId3" cstate="print"/>
          <a:srcRect b="6754"/>
          <a:stretch>
            <a:fillRect/>
          </a:stretch>
        </p:blipFill>
        <p:spPr>
          <a:xfrm>
            <a:off x="5868144" y="1052736"/>
            <a:ext cx="2850443" cy="460851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28384" y="5949280"/>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24128" y="332656"/>
            <a:ext cx="3024336" cy="59601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26.   Символы говорят</a:t>
            </a:r>
            <a:endParaRPr lang="ru-RU" sz="2000" b="1" dirty="0">
              <a:solidFill>
                <a:schemeClr val="tx1"/>
              </a:solidFill>
            </a:endParaRPr>
          </a:p>
        </p:txBody>
      </p:sp>
      <p:sp>
        <p:nvSpPr>
          <p:cNvPr id="5" name="TextBox 4"/>
          <p:cNvSpPr txBox="1"/>
          <p:nvPr/>
        </p:nvSpPr>
        <p:spPr>
          <a:xfrm>
            <a:off x="683568" y="47667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683568" y="1124744"/>
            <a:ext cx="7848872" cy="2062103"/>
          </a:xfrm>
          <a:prstGeom prst="rect">
            <a:avLst/>
          </a:prstGeom>
          <a:noFill/>
        </p:spPr>
        <p:txBody>
          <a:bodyPr wrap="square" rtlCol="0">
            <a:spAutoFit/>
          </a:bodyPr>
          <a:lstStyle/>
          <a:p>
            <a:r>
              <a:rPr lang="ru-RU" sz="3200" dirty="0" smtClean="0"/>
              <a:t>Как вы думаете, почему </a:t>
            </a:r>
            <a:r>
              <a:rPr lang="ru-RU" sz="3200" dirty="0" err="1" smtClean="0"/>
              <a:t>Кулигин</a:t>
            </a:r>
            <a:r>
              <a:rPr lang="ru-RU" sz="3200" dirty="0" smtClean="0"/>
              <a:t> стремится создать именно перпетуум-мобиле? Верит ли он, что создаст вечный двигатель на пользу всех жителей города?</a:t>
            </a:r>
            <a:endParaRPr lang="ru-RU" sz="3600" dirty="0"/>
          </a:p>
        </p:txBody>
      </p:sp>
      <p:sp>
        <p:nvSpPr>
          <p:cNvPr id="7" name="TextBox 6"/>
          <p:cNvSpPr txBox="1"/>
          <p:nvPr/>
        </p:nvSpPr>
        <p:spPr>
          <a:xfrm>
            <a:off x="683568" y="342900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683568" y="4149080"/>
            <a:ext cx="7920880" cy="2554545"/>
          </a:xfrm>
          <a:prstGeom prst="rect">
            <a:avLst/>
          </a:prstGeom>
          <a:noFill/>
        </p:spPr>
        <p:txBody>
          <a:bodyPr wrap="square" rtlCol="0">
            <a:spAutoFit/>
          </a:bodyPr>
          <a:lstStyle/>
          <a:p>
            <a:r>
              <a:rPr lang="ru-RU" sz="3200" dirty="0" smtClean="0"/>
              <a:t>Свет и просвещение не нужны жителям Калинова. Перпетуум-мобиле – символ абсолютного обновления, утверждения технологического и гуманистического сознания</a:t>
            </a:r>
            <a:endParaRPr lang="ru-RU" sz="3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214282" y="0"/>
            <a:ext cx="727507" cy="6599820"/>
          </a:xfrm>
          <a:prstGeom prst="rect">
            <a:avLst/>
          </a:prstGeom>
          <a:noFill/>
        </p:spPr>
        <p:txBody>
          <a:bodyPr vert="wordArtVert" wrap="none" rtlCol="0">
            <a:spAutoFit/>
          </a:bodyPr>
          <a:lstStyle/>
          <a:p>
            <a:r>
              <a:rPr lang="ru-RU" sz="3200" b="1" dirty="0" smtClean="0">
                <a:solidFill>
                  <a:schemeClr val="bg2">
                    <a:lumMod val="10000"/>
                  </a:schemeClr>
                </a:solidFill>
              </a:rPr>
              <a:t>ИГРОВОЕ ПОЛЕ</a:t>
            </a:r>
            <a:endParaRPr lang="ru-RU" sz="3200" b="1" dirty="0">
              <a:solidFill>
                <a:schemeClr val="bg2">
                  <a:lumMod val="10000"/>
                </a:schemeClr>
              </a:solidFill>
            </a:endParaRPr>
          </a:p>
        </p:txBody>
      </p:sp>
      <p:sp>
        <p:nvSpPr>
          <p:cNvPr id="104" name="Скругленный прямоугольник 103">
            <a:hlinkClick r:id="rId2" action="ppaction://hlinksldjump">
              <a:snd r:embed="rId3" name="chimes.wav"/>
            </a:hlinkClick>
          </p:cNvPr>
          <p:cNvSpPr/>
          <p:nvPr/>
        </p:nvSpPr>
        <p:spPr>
          <a:xfrm>
            <a:off x="1428728" y="214290"/>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a:t>
            </a:r>
            <a:endParaRPr lang="ru-RU" b="1" dirty="0">
              <a:solidFill>
                <a:schemeClr val="tx1"/>
              </a:solidFill>
            </a:endParaRPr>
          </a:p>
        </p:txBody>
      </p:sp>
      <p:sp>
        <p:nvSpPr>
          <p:cNvPr id="105" name="Скругленный прямоугольник 104">
            <a:hlinkClick r:id="rId4" action="ppaction://hlinksldjump">
              <a:snd r:embed="rId3" name="chimes.wav"/>
            </a:hlinkClick>
          </p:cNvPr>
          <p:cNvSpPr/>
          <p:nvPr/>
        </p:nvSpPr>
        <p:spPr>
          <a:xfrm>
            <a:off x="2857488" y="214290"/>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a:t>
            </a:r>
            <a:endParaRPr lang="ru-RU" b="1" dirty="0">
              <a:solidFill>
                <a:schemeClr val="tx1"/>
              </a:solidFill>
            </a:endParaRPr>
          </a:p>
        </p:txBody>
      </p:sp>
      <p:sp>
        <p:nvSpPr>
          <p:cNvPr id="106" name="Скругленный прямоугольник 105">
            <a:hlinkClick r:id="rId5" action="ppaction://hlinksldjump">
              <a:snd r:embed="rId3" name="chimes.wav"/>
            </a:hlinkClick>
          </p:cNvPr>
          <p:cNvSpPr/>
          <p:nvPr/>
        </p:nvSpPr>
        <p:spPr>
          <a:xfrm>
            <a:off x="4286248" y="214290"/>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a:t>
            </a:r>
            <a:endParaRPr lang="ru-RU" b="1" dirty="0">
              <a:solidFill>
                <a:schemeClr val="tx1"/>
              </a:solidFill>
            </a:endParaRPr>
          </a:p>
        </p:txBody>
      </p:sp>
      <p:sp>
        <p:nvSpPr>
          <p:cNvPr id="107" name="Скругленный прямоугольник 106">
            <a:hlinkClick r:id="rId6" action="ppaction://hlinksldjump">
              <a:snd r:embed="rId3" name="chimes.wav"/>
            </a:hlinkClick>
          </p:cNvPr>
          <p:cNvSpPr/>
          <p:nvPr/>
        </p:nvSpPr>
        <p:spPr>
          <a:xfrm>
            <a:off x="5715008" y="214290"/>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a:t>
            </a:r>
            <a:endParaRPr lang="ru-RU" b="1" dirty="0">
              <a:solidFill>
                <a:schemeClr val="tx1"/>
              </a:solidFill>
            </a:endParaRPr>
          </a:p>
        </p:txBody>
      </p:sp>
      <p:sp>
        <p:nvSpPr>
          <p:cNvPr id="108" name="Скругленный прямоугольник 107">
            <a:hlinkClick r:id="rId7" action="ppaction://hlinksldjump">
              <a:snd r:embed="rId3" name="chimes.wav"/>
            </a:hlinkClick>
          </p:cNvPr>
          <p:cNvSpPr/>
          <p:nvPr/>
        </p:nvSpPr>
        <p:spPr>
          <a:xfrm>
            <a:off x="7143768" y="214290"/>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5</a:t>
            </a:r>
            <a:endParaRPr lang="ru-RU" b="1" dirty="0">
              <a:solidFill>
                <a:schemeClr val="tx1"/>
              </a:solidFill>
            </a:endParaRPr>
          </a:p>
        </p:txBody>
      </p:sp>
      <p:sp>
        <p:nvSpPr>
          <p:cNvPr id="109" name="Скругленный прямоугольник 108">
            <a:hlinkClick r:id="rId8" action="ppaction://hlinksldjump">
              <a:snd r:embed="rId3" name="chimes.wav"/>
            </a:hlinkClick>
          </p:cNvPr>
          <p:cNvSpPr/>
          <p:nvPr/>
        </p:nvSpPr>
        <p:spPr>
          <a:xfrm>
            <a:off x="1428728" y="857232"/>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6</a:t>
            </a:r>
            <a:endParaRPr lang="ru-RU" b="1" dirty="0">
              <a:solidFill>
                <a:schemeClr val="tx1"/>
              </a:solidFill>
            </a:endParaRPr>
          </a:p>
        </p:txBody>
      </p:sp>
      <p:sp>
        <p:nvSpPr>
          <p:cNvPr id="110" name="Скругленный прямоугольник 109">
            <a:hlinkClick r:id="rId9" action="ppaction://hlinksldjump">
              <a:snd r:embed="rId3" name="chimes.wav"/>
            </a:hlinkClick>
          </p:cNvPr>
          <p:cNvSpPr/>
          <p:nvPr/>
        </p:nvSpPr>
        <p:spPr>
          <a:xfrm>
            <a:off x="2857488" y="857232"/>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7</a:t>
            </a:r>
            <a:endParaRPr lang="ru-RU" b="1" dirty="0">
              <a:solidFill>
                <a:schemeClr val="tx1"/>
              </a:solidFill>
            </a:endParaRPr>
          </a:p>
        </p:txBody>
      </p:sp>
      <p:sp>
        <p:nvSpPr>
          <p:cNvPr id="111" name="Скругленный прямоугольник 110">
            <a:hlinkClick r:id="rId10" action="ppaction://hlinksldjump">
              <a:snd r:embed="rId3" name="chimes.wav"/>
            </a:hlinkClick>
          </p:cNvPr>
          <p:cNvSpPr/>
          <p:nvPr/>
        </p:nvSpPr>
        <p:spPr>
          <a:xfrm>
            <a:off x="4286248" y="857232"/>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8</a:t>
            </a:r>
            <a:endParaRPr lang="ru-RU" b="1" dirty="0">
              <a:solidFill>
                <a:schemeClr val="tx1"/>
              </a:solidFill>
            </a:endParaRPr>
          </a:p>
        </p:txBody>
      </p:sp>
      <p:sp>
        <p:nvSpPr>
          <p:cNvPr id="112" name="Скругленный прямоугольник 111">
            <a:hlinkClick r:id="rId11" action="ppaction://hlinksldjump">
              <a:snd r:embed="rId3" name="chimes.wav"/>
            </a:hlinkClick>
          </p:cNvPr>
          <p:cNvSpPr/>
          <p:nvPr/>
        </p:nvSpPr>
        <p:spPr>
          <a:xfrm>
            <a:off x="5715008" y="857232"/>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9</a:t>
            </a:r>
            <a:endParaRPr lang="ru-RU" b="1" dirty="0">
              <a:solidFill>
                <a:schemeClr val="tx1"/>
              </a:solidFill>
            </a:endParaRPr>
          </a:p>
        </p:txBody>
      </p:sp>
      <p:sp>
        <p:nvSpPr>
          <p:cNvPr id="113" name="Скругленный прямоугольник 112">
            <a:hlinkClick r:id="rId12" action="ppaction://hlinksldjump">
              <a:snd r:embed="rId3" name="chimes.wav"/>
            </a:hlinkClick>
          </p:cNvPr>
          <p:cNvSpPr/>
          <p:nvPr/>
        </p:nvSpPr>
        <p:spPr>
          <a:xfrm>
            <a:off x="7143768" y="857232"/>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10</a:t>
            </a:r>
            <a:endParaRPr lang="ru-RU" b="1" dirty="0">
              <a:solidFill>
                <a:schemeClr val="tx1"/>
              </a:solidFill>
            </a:endParaRPr>
          </a:p>
        </p:txBody>
      </p:sp>
      <p:sp>
        <p:nvSpPr>
          <p:cNvPr id="114" name="Скругленный прямоугольник 113">
            <a:hlinkClick r:id="rId13" action="ppaction://hlinksldjump">
              <a:snd r:embed="rId3" name="chimes.wav"/>
            </a:hlinkClick>
          </p:cNvPr>
          <p:cNvSpPr/>
          <p:nvPr/>
        </p:nvSpPr>
        <p:spPr>
          <a:xfrm>
            <a:off x="1428728" y="1500174"/>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11</a:t>
            </a:r>
            <a:endParaRPr lang="ru-RU" b="1" dirty="0">
              <a:solidFill>
                <a:schemeClr val="tx1"/>
              </a:solidFill>
            </a:endParaRPr>
          </a:p>
        </p:txBody>
      </p:sp>
      <p:sp>
        <p:nvSpPr>
          <p:cNvPr id="115" name="Скругленный прямоугольник 114">
            <a:hlinkClick r:id="rId14" action="ppaction://hlinksldjump">
              <a:snd r:embed="rId3" name="chimes.wav"/>
            </a:hlinkClick>
          </p:cNvPr>
          <p:cNvSpPr/>
          <p:nvPr/>
        </p:nvSpPr>
        <p:spPr>
          <a:xfrm>
            <a:off x="2857488" y="1500174"/>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12</a:t>
            </a:r>
            <a:endParaRPr lang="ru-RU" b="1" dirty="0">
              <a:solidFill>
                <a:schemeClr val="tx1"/>
              </a:solidFill>
            </a:endParaRPr>
          </a:p>
        </p:txBody>
      </p:sp>
      <p:sp>
        <p:nvSpPr>
          <p:cNvPr id="116" name="Скругленный прямоугольник 115">
            <a:hlinkClick r:id="rId15" action="ppaction://hlinksldjump">
              <a:snd r:embed="rId3" name="chimes.wav"/>
            </a:hlinkClick>
          </p:cNvPr>
          <p:cNvSpPr/>
          <p:nvPr/>
        </p:nvSpPr>
        <p:spPr>
          <a:xfrm>
            <a:off x="4286248" y="1500174"/>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13</a:t>
            </a:r>
            <a:endParaRPr lang="ru-RU" b="1" dirty="0">
              <a:solidFill>
                <a:schemeClr val="tx1"/>
              </a:solidFill>
            </a:endParaRPr>
          </a:p>
        </p:txBody>
      </p:sp>
      <p:sp>
        <p:nvSpPr>
          <p:cNvPr id="117" name="Скругленный прямоугольник 116">
            <a:hlinkClick r:id="rId16" action="ppaction://hlinksldjump">
              <a:snd r:embed="rId3" name="chimes.wav"/>
            </a:hlinkClick>
          </p:cNvPr>
          <p:cNvSpPr/>
          <p:nvPr/>
        </p:nvSpPr>
        <p:spPr>
          <a:xfrm>
            <a:off x="5715008" y="1500174"/>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14</a:t>
            </a:r>
            <a:endParaRPr lang="ru-RU" b="1" dirty="0">
              <a:solidFill>
                <a:schemeClr val="tx1"/>
              </a:solidFill>
            </a:endParaRPr>
          </a:p>
        </p:txBody>
      </p:sp>
      <p:sp>
        <p:nvSpPr>
          <p:cNvPr id="118" name="Скругленный прямоугольник 117">
            <a:hlinkClick r:id="rId17" action="ppaction://hlinksldjump">
              <a:snd r:embed="rId3" name="chimes.wav"/>
            </a:hlinkClick>
          </p:cNvPr>
          <p:cNvSpPr/>
          <p:nvPr/>
        </p:nvSpPr>
        <p:spPr>
          <a:xfrm>
            <a:off x="7143768" y="1500174"/>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15</a:t>
            </a:r>
            <a:endParaRPr lang="ru-RU" b="1" dirty="0">
              <a:solidFill>
                <a:schemeClr val="tx1"/>
              </a:solidFill>
            </a:endParaRPr>
          </a:p>
        </p:txBody>
      </p:sp>
      <p:sp>
        <p:nvSpPr>
          <p:cNvPr id="119" name="Скругленный прямоугольник 118">
            <a:hlinkClick r:id="rId18" action="ppaction://hlinksldjump">
              <a:snd r:embed="rId3" name="chimes.wav"/>
            </a:hlinkClick>
          </p:cNvPr>
          <p:cNvSpPr/>
          <p:nvPr/>
        </p:nvSpPr>
        <p:spPr>
          <a:xfrm>
            <a:off x="1428728" y="2143116"/>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16</a:t>
            </a:r>
            <a:endParaRPr lang="ru-RU" b="1" dirty="0">
              <a:solidFill>
                <a:schemeClr val="tx1"/>
              </a:solidFill>
            </a:endParaRPr>
          </a:p>
        </p:txBody>
      </p:sp>
      <p:sp>
        <p:nvSpPr>
          <p:cNvPr id="120" name="Скругленный прямоугольник 119">
            <a:hlinkClick r:id="rId19" action="ppaction://hlinksldjump">
              <a:snd r:embed="rId3" name="chimes.wav"/>
            </a:hlinkClick>
          </p:cNvPr>
          <p:cNvSpPr/>
          <p:nvPr/>
        </p:nvSpPr>
        <p:spPr>
          <a:xfrm>
            <a:off x="2857488" y="2143116"/>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17</a:t>
            </a:r>
            <a:endParaRPr lang="ru-RU" b="1" dirty="0">
              <a:solidFill>
                <a:schemeClr val="tx1"/>
              </a:solidFill>
            </a:endParaRPr>
          </a:p>
        </p:txBody>
      </p:sp>
      <p:sp>
        <p:nvSpPr>
          <p:cNvPr id="121" name="Скругленный прямоугольник 120">
            <a:hlinkClick r:id="rId20" action="ppaction://hlinksldjump">
              <a:snd r:embed="rId3" name="chimes.wav"/>
            </a:hlinkClick>
          </p:cNvPr>
          <p:cNvSpPr/>
          <p:nvPr/>
        </p:nvSpPr>
        <p:spPr>
          <a:xfrm>
            <a:off x="4286248" y="2143116"/>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18</a:t>
            </a:r>
            <a:endParaRPr lang="ru-RU" b="1" dirty="0">
              <a:solidFill>
                <a:schemeClr val="tx1"/>
              </a:solidFill>
            </a:endParaRPr>
          </a:p>
        </p:txBody>
      </p:sp>
      <p:sp>
        <p:nvSpPr>
          <p:cNvPr id="122" name="Скругленный прямоугольник 121">
            <a:hlinkClick r:id="rId21" action="ppaction://hlinksldjump">
              <a:snd r:embed="rId3" name="chimes.wav"/>
            </a:hlinkClick>
          </p:cNvPr>
          <p:cNvSpPr/>
          <p:nvPr/>
        </p:nvSpPr>
        <p:spPr>
          <a:xfrm>
            <a:off x="5715008" y="2143116"/>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19</a:t>
            </a:r>
            <a:endParaRPr lang="ru-RU" b="1" dirty="0">
              <a:solidFill>
                <a:schemeClr val="tx1"/>
              </a:solidFill>
            </a:endParaRPr>
          </a:p>
        </p:txBody>
      </p:sp>
      <p:sp>
        <p:nvSpPr>
          <p:cNvPr id="123" name="Скругленный прямоугольник 122">
            <a:hlinkClick r:id="rId22" action="ppaction://hlinksldjump">
              <a:snd r:embed="rId3" name="chimes.wav"/>
            </a:hlinkClick>
          </p:cNvPr>
          <p:cNvSpPr/>
          <p:nvPr/>
        </p:nvSpPr>
        <p:spPr>
          <a:xfrm>
            <a:off x="7143768" y="2143116"/>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20</a:t>
            </a:r>
            <a:endParaRPr lang="ru-RU" b="1" dirty="0">
              <a:solidFill>
                <a:schemeClr val="tx1"/>
              </a:solidFill>
            </a:endParaRPr>
          </a:p>
        </p:txBody>
      </p:sp>
      <p:sp>
        <p:nvSpPr>
          <p:cNvPr id="124" name="Скругленный прямоугольник 123">
            <a:hlinkClick r:id="rId23" action="ppaction://hlinksldjump">
              <a:snd r:embed="rId3" name="chimes.wav"/>
            </a:hlinkClick>
          </p:cNvPr>
          <p:cNvSpPr/>
          <p:nvPr/>
        </p:nvSpPr>
        <p:spPr>
          <a:xfrm>
            <a:off x="1428728" y="2786058"/>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21</a:t>
            </a:r>
            <a:endParaRPr lang="ru-RU" b="1" dirty="0">
              <a:solidFill>
                <a:schemeClr val="tx1"/>
              </a:solidFill>
            </a:endParaRPr>
          </a:p>
        </p:txBody>
      </p:sp>
      <p:sp>
        <p:nvSpPr>
          <p:cNvPr id="125" name="Скругленный прямоугольник 124">
            <a:hlinkClick r:id="rId24" action="ppaction://hlinksldjump">
              <a:snd r:embed="rId3" name="chimes.wav"/>
            </a:hlinkClick>
          </p:cNvPr>
          <p:cNvSpPr/>
          <p:nvPr/>
        </p:nvSpPr>
        <p:spPr>
          <a:xfrm>
            <a:off x="2857488" y="2786058"/>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22</a:t>
            </a:r>
            <a:endParaRPr lang="ru-RU" b="1" dirty="0">
              <a:solidFill>
                <a:schemeClr val="tx1"/>
              </a:solidFill>
            </a:endParaRPr>
          </a:p>
        </p:txBody>
      </p:sp>
      <p:sp>
        <p:nvSpPr>
          <p:cNvPr id="126" name="Скругленный прямоугольник 125">
            <a:hlinkClick r:id="rId25" action="ppaction://hlinksldjump">
              <a:snd r:embed="rId3" name="chimes.wav"/>
            </a:hlinkClick>
          </p:cNvPr>
          <p:cNvSpPr/>
          <p:nvPr/>
        </p:nvSpPr>
        <p:spPr>
          <a:xfrm>
            <a:off x="4286248" y="2786058"/>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23</a:t>
            </a:r>
            <a:endParaRPr lang="ru-RU" b="1" dirty="0">
              <a:solidFill>
                <a:schemeClr val="tx1"/>
              </a:solidFill>
            </a:endParaRPr>
          </a:p>
        </p:txBody>
      </p:sp>
      <p:sp>
        <p:nvSpPr>
          <p:cNvPr id="127" name="Скругленный прямоугольник 126">
            <a:hlinkClick r:id="rId26" action="ppaction://hlinksldjump">
              <a:snd r:embed="rId3" name="chimes.wav"/>
            </a:hlinkClick>
          </p:cNvPr>
          <p:cNvSpPr/>
          <p:nvPr/>
        </p:nvSpPr>
        <p:spPr>
          <a:xfrm>
            <a:off x="5715008" y="2786058"/>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24</a:t>
            </a:r>
            <a:endParaRPr lang="ru-RU" b="1" dirty="0">
              <a:solidFill>
                <a:schemeClr val="tx1"/>
              </a:solidFill>
            </a:endParaRPr>
          </a:p>
        </p:txBody>
      </p:sp>
      <p:sp>
        <p:nvSpPr>
          <p:cNvPr id="128" name="Скругленный прямоугольник 127">
            <a:hlinkClick r:id="rId27" action="ppaction://hlinksldjump">
              <a:snd r:embed="rId3" name="chimes.wav"/>
            </a:hlinkClick>
          </p:cNvPr>
          <p:cNvSpPr/>
          <p:nvPr/>
        </p:nvSpPr>
        <p:spPr>
          <a:xfrm>
            <a:off x="7143768" y="2786058"/>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25</a:t>
            </a:r>
            <a:endParaRPr lang="ru-RU" b="1" dirty="0">
              <a:solidFill>
                <a:schemeClr val="tx1"/>
              </a:solidFill>
            </a:endParaRPr>
          </a:p>
        </p:txBody>
      </p:sp>
      <p:sp>
        <p:nvSpPr>
          <p:cNvPr id="129" name="Скругленный прямоугольник 128">
            <a:hlinkClick r:id="rId28" action="ppaction://hlinksldjump">
              <a:snd r:embed="rId3" name="chimes.wav"/>
            </a:hlinkClick>
          </p:cNvPr>
          <p:cNvSpPr/>
          <p:nvPr/>
        </p:nvSpPr>
        <p:spPr>
          <a:xfrm>
            <a:off x="1428728" y="3429000"/>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26</a:t>
            </a:r>
            <a:endParaRPr lang="ru-RU" b="1" dirty="0">
              <a:solidFill>
                <a:schemeClr val="tx1"/>
              </a:solidFill>
            </a:endParaRPr>
          </a:p>
        </p:txBody>
      </p:sp>
      <p:sp>
        <p:nvSpPr>
          <p:cNvPr id="130" name="Скругленный прямоугольник 129">
            <a:hlinkClick r:id="rId29" action="ppaction://hlinksldjump">
              <a:snd r:embed="rId3" name="chimes.wav"/>
            </a:hlinkClick>
          </p:cNvPr>
          <p:cNvSpPr/>
          <p:nvPr/>
        </p:nvSpPr>
        <p:spPr>
          <a:xfrm>
            <a:off x="2857488" y="3429000"/>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27</a:t>
            </a:r>
            <a:endParaRPr lang="ru-RU" b="1" dirty="0">
              <a:solidFill>
                <a:schemeClr val="tx1"/>
              </a:solidFill>
            </a:endParaRPr>
          </a:p>
        </p:txBody>
      </p:sp>
      <p:sp>
        <p:nvSpPr>
          <p:cNvPr id="131" name="Скругленный прямоугольник 130">
            <a:hlinkClick r:id="rId30" action="ppaction://hlinksldjump">
              <a:snd r:embed="rId3" name="chimes.wav"/>
            </a:hlinkClick>
          </p:cNvPr>
          <p:cNvSpPr/>
          <p:nvPr/>
        </p:nvSpPr>
        <p:spPr>
          <a:xfrm>
            <a:off x="4286248" y="3429000"/>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28</a:t>
            </a:r>
            <a:endParaRPr lang="ru-RU" b="1" dirty="0">
              <a:solidFill>
                <a:schemeClr val="tx1"/>
              </a:solidFill>
            </a:endParaRPr>
          </a:p>
        </p:txBody>
      </p:sp>
      <p:sp>
        <p:nvSpPr>
          <p:cNvPr id="132" name="Скругленный прямоугольник 131">
            <a:hlinkClick r:id="rId31" action="ppaction://hlinksldjump">
              <a:snd r:embed="rId3" name="chimes.wav"/>
            </a:hlinkClick>
          </p:cNvPr>
          <p:cNvSpPr/>
          <p:nvPr/>
        </p:nvSpPr>
        <p:spPr>
          <a:xfrm>
            <a:off x="5715008" y="3429000"/>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29</a:t>
            </a:r>
            <a:endParaRPr lang="ru-RU" b="1" dirty="0">
              <a:solidFill>
                <a:schemeClr val="tx1"/>
              </a:solidFill>
            </a:endParaRPr>
          </a:p>
        </p:txBody>
      </p:sp>
      <p:sp>
        <p:nvSpPr>
          <p:cNvPr id="133" name="Скругленный прямоугольник 132">
            <a:hlinkClick r:id="rId32" action="ppaction://hlinksldjump">
              <a:snd r:embed="rId3" name="chimes.wav"/>
            </a:hlinkClick>
          </p:cNvPr>
          <p:cNvSpPr/>
          <p:nvPr/>
        </p:nvSpPr>
        <p:spPr>
          <a:xfrm>
            <a:off x="7143768" y="3429000"/>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30</a:t>
            </a:r>
            <a:endParaRPr lang="ru-RU" b="1" dirty="0">
              <a:solidFill>
                <a:schemeClr val="tx1"/>
              </a:solidFill>
            </a:endParaRPr>
          </a:p>
        </p:txBody>
      </p:sp>
      <p:sp>
        <p:nvSpPr>
          <p:cNvPr id="134" name="Скругленный прямоугольник 133">
            <a:hlinkClick r:id="rId33" action="ppaction://hlinksldjump">
              <a:snd r:embed="rId3" name="chimes.wav"/>
            </a:hlinkClick>
          </p:cNvPr>
          <p:cNvSpPr/>
          <p:nvPr/>
        </p:nvSpPr>
        <p:spPr>
          <a:xfrm>
            <a:off x="1428728" y="4071942"/>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31</a:t>
            </a:r>
            <a:endParaRPr lang="ru-RU" b="1" dirty="0">
              <a:solidFill>
                <a:schemeClr val="tx1"/>
              </a:solidFill>
            </a:endParaRPr>
          </a:p>
        </p:txBody>
      </p:sp>
      <p:sp>
        <p:nvSpPr>
          <p:cNvPr id="135" name="Скругленный прямоугольник 134">
            <a:hlinkClick r:id="rId34" action="ppaction://hlinksldjump">
              <a:snd r:embed="rId3" name="chimes.wav"/>
            </a:hlinkClick>
          </p:cNvPr>
          <p:cNvSpPr/>
          <p:nvPr/>
        </p:nvSpPr>
        <p:spPr>
          <a:xfrm>
            <a:off x="2857488" y="4071942"/>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32</a:t>
            </a:r>
            <a:endParaRPr lang="ru-RU" b="1" dirty="0">
              <a:solidFill>
                <a:schemeClr val="tx1"/>
              </a:solidFill>
            </a:endParaRPr>
          </a:p>
        </p:txBody>
      </p:sp>
      <p:sp>
        <p:nvSpPr>
          <p:cNvPr id="136" name="Скругленный прямоугольник 135">
            <a:hlinkClick r:id="rId35" action="ppaction://hlinksldjump">
              <a:snd r:embed="rId3" name="chimes.wav"/>
            </a:hlinkClick>
          </p:cNvPr>
          <p:cNvSpPr/>
          <p:nvPr/>
        </p:nvSpPr>
        <p:spPr>
          <a:xfrm>
            <a:off x="4286248" y="4071942"/>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33</a:t>
            </a:r>
            <a:endParaRPr lang="ru-RU" b="1" dirty="0">
              <a:solidFill>
                <a:schemeClr val="tx1"/>
              </a:solidFill>
            </a:endParaRPr>
          </a:p>
        </p:txBody>
      </p:sp>
      <p:sp>
        <p:nvSpPr>
          <p:cNvPr id="137" name="Скругленный прямоугольник 136">
            <a:hlinkClick r:id="rId36" action="ppaction://hlinksldjump">
              <a:snd r:embed="rId3" name="chimes.wav"/>
            </a:hlinkClick>
          </p:cNvPr>
          <p:cNvSpPr/>
          <p:nvPr/>
        </p:nvSpPr>
        <p:spPr>
          <a:xfrm>
            <a:off x="5715008" y="4071942"/>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34</a:t>
            </a:r>
            <a:endParaRPr lang="ru-RU" b="1" dirty="0">
              <a:solidFill>
                <a:schemeClr val="tx1"/>
              </a:solidFill>
            </a:endParaRPr>
          </a:p>
        </p:txBody>
      </p:sp>
      <p:sp>
        <p:nvSpPr>
          <p:cNvPr id="138" name="Скругленный прямоугольник 137">
            <a:hlinkClick r:id="rId37" action="ppaction://hlinksldjump">
              <a:snd r:embed="rId3" name="chimes.wav"/>
            </a:hlinkClick>
          </p:cNvPr>
          <p:cNvSpPr/>
          <p:nvPr/>
        </p:nvSpPr>
        <p:spPr>
          <a:xfrm>
            <a:off x="7143768" y="4071942"/>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35</a:t>
            </a:r>
            <a:endParaRPr lang="ru-RU" b="1" dirty="0">
              <a:solidFill>
                <a:schemeClr val="tx1"/>
              </a:solidFill>
            </a:endParaRPr>
          </a:p>
        </p:txBody>
      </p:sp>
      <p:sp>
        <p:nvSpPr>
          <p:cNvPr id="139" name="Скругленный прямоугольник 138">
            <a:hlinkClick r:id="rId38" action="ppaction://hlinksldjump">
              <a:snd r:embed="rId3" name="chimes.wav"/>
            </a:hlinkClick>
          </p:cNvPr>
          <p:cNvSpPr/>
          <p:nvPr/>
        </p:nvSpPr>
        <p:spPr>
          <a:xfrm>
            <a:off x="1428728" y="4714884"/>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36</a:t>
            </a:r>
            <a:endParaRPr lang="ru-RU" b="1" dirty="0">
              <a:solidFill>
                <a:schemeClr val="tx1"/>
              </a:solidFill>
            </a:endParaRPr>
          </a:p>
        </p:txBody>
      </p:sp>
      <p:sp>
        <p:nvSpPr>
          <p:cNvPr id="140" name="Скругленный прямоугольник 139">
            <a:hlinkClick r:id="rId39" action="ppaction://hlinksldjump">
              <a:snd r:embed="rId3" name="chimes.wav"/>
            </a:hlinkClick>
          </p:cNvPr>
          <p:cNvSpPr/>
          <p:nvPr/>
        </p:nvSpPr>
        <p:spPr>
          <a:xfrm>
            <a:off x="2857488" y="4714884"/>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37</a:t>
            </a:r>
            <a:endParaRPr lang="ru-RU" b="1" dirty="0">
              <a:solidFill>
                <a:schemeClr val="tx1"/>
              </a:solidFill>
            </a:endParaRPr>
          </a:p>
        </p:txBody>
      </p:sp>
      <p:sp>
        <p:nvSpPr>
          <p:cNvPr id="141" name="Скругленный прямоугольник 140">
            <a:hlinkClick r:id="rId40" action="ppaction://hlinksldjump">
              <a:snd r:embed="rId3" name="chimes.wav"/>
            </a:hlinkClick>
          </p:cNvPr>
          <p:cNvSpPr/>
          <p:nvPr/>
        </p:nvSpPr>
        <p:spPr>
          <a:xfrm>
            <a:off x="4286248" y="4714884"/>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38</a:t>
            </a:r>
            <a:endParaRPr lang="ru-RU" b="1" dirty="0">
              <a:solidFill>
                <a:schemeClr val="tx1"/>
              </a:solidFill>
            </a:endParaRPr>
          </a:p>
        </p:txBody>
      </p:sp>
      <p:sp>
        <p:nvSpPr>
          <p:cNvPr id="142" name="Скругленный прямоугольник 141">
            <a:hlinkClick r:id="rId41" action="ppaction://hlinksldjump">
              <a:snd r:embed="rId3" name="chimes.wav"/>
            </a:hlinkClick>
          </p:cNvPr>
          <p:cNvSpPr/>
          <p:nvPr/>
        </p:nvSpPr>
        <p:spPr>
          <a:xfrm>
            <a:off x="5715008" y="4714884"/>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39</a:t>
            </a:r>
            <a:endParaRPr lang="ru-RU" b="1" dirty="0">
              <a:solidFill>
                <a:schemeClr val="tx1"/>
              </a:solidFill>
            </a:endParaRPr>
          </a:p>
        </p:txBody>
      </p:sp>
      <p:sp>
        <p:nvSpPr>
          <p:cNvPr id="143" name="Скругленный прямоугольник 142">
            <a:hlinkClick r:id="rId42" action="ppaction://hlinksldjump">
              <a:snd r:embed="rId3" name="chimes.wav"/>
            </a:hlinkClick>
          </p:cNvPr>
          <p:cNvSpPr/>
          <p:nvPr/>
        </p:nvSpPr>
        <p:spPr>
          <a:xfrm>
            <a:off x="7143768" y="4714884"/>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40</a:t>
            </a:r>
            <a:endParaRPr lang="ru-RU" dirty="0">
              <a:solidFill>
                <a:schemeClr val="tx1"/>
              </a:solidFill>
            </a:endParaRPr>
          </a:p>
        </p:txBody>
      </p:sp>
      <p:sp>
        <p:nvSpPr>
          <p:cNvPr id="144" name="Скругленный прямоугольник 143">
            <a:hlinkClick r:id="rId43" action="ppaction://hlinksldjump">
              <a:snd r:embed="rId3" name="chimes.wav"/>
            </a:hlinkClick>
          </p:cNvPr>
          <p:cNvSpPr/>
          <p:nvPr/>
        </p:nvSpPr>
        <p:spPr>
          <a:xfrm>
            <a:off x="1428728" y="5357826"/>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41</a:t>
            </a:r>
            <a:endParaRPr lang="ru-RU" b="1" dirty="0">
              <a:solidFill>
                <a:schemeClr val="tx1"/>
              </a:solidFill>
            </a:endParaRPr>
          </a:p>
        </p:txBody>
      </p:sp>
      <p:sp>
        <p:nvSpPr>
          <p:cNvPr id="145" name="Скругленный прямоугольник 144">
            <a:hlinkClick r:id="rId44" action="ppaction://hlinksldjump">
              <a:snd r:embed="rId3" name="chimes.wav"/>
            </a:hlinkClick>
          </p:cNvPr>
          <p:cNvSpPr/>
          <p:nvPr/>
        </p:nvSpPr>
        <p:spPr>
          <a:xfrm>
            <a:off x="2857488" y="5357826"/>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42</a:t>
            </a:r>
            <a:endParaRPr lang="ru-RU" b="1" dirty="0">
              <a:solidFill>
                <a:schemeClr val="tx1"/>
              </a:solidFill>
            </a:endParaRPr>
          </a:p>
        </p:txBody>
      </p:sp>
      <p:sp>
        <p:nvSpPr>
          <p:cNvPr id="146" name="Скругленный прямоугольник 145">
            <a:hlinkClick r:id="rId45" action="ppaction://hlinksldjump">
              <a:snd r:embed="rId3" name="chimes.wav"/>
            </a:hlinkClick>
          </p:cNvPr>
          <p:cNvSpPr/>
          <p:nvPr/>
        </p:nvSpPr>
        <p:spPr>
          <a:xfrm>
            <a:off x="4286248" y="5357826"/>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43</a:t>
            </a:r>
            <a:endParaRPr lang="ru-RU" b="1" dirty="0">
              <a:solidFill>
                <a:schemeClr val="tx1"/>
              </a:solidFill>
            </a:endParaRPr>
          </a:p>
        </p:txBody>
      </p:sp>
      <p:sp>
        <p:nvSpPr>
          <p:cNvPr id="147" name="Скругленный прямоугольник 146">
            <a:hlinkClick r:id="rId46" action="ppaction://hlinksldjump">
              <a:snd r:embed="rId3" name="chimes.wav"/>
            </a:hlinkClick>
          </p:cNvPr>
          <p:cNvSpPr/>
          <p:nvPr/>
        </p:nvSpPr>
        <p:spPr>
          <a:xfrm>
            <a:off x="5715008" y="5357826"/>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44</a:t>
            </a:r>
            <a:endParaRPr lang="ru-RU" dirty="0">
              <a:solidFill>
                <a:schemeClr val="tx1"/>
              </a:solidFill>
            </a:endParaRPr>
          </a:p>
        </p:txBody>
      </p:sp>
      <p:sp>
        <p:nvSpPr>
          <p:cNvPr id="148" name="Скругленный прямоугольник 147">
            <a:hlinkClick r:id="rId47" action="ppaction://hlinksldjump">
              <a:snd r:embed="rId3" name="chimes.wav"/>
            </a:hlinkClick>
          </p:cNvPr>
          <p:cNvSpPr/>
          <p:nvPr/>
        </p:nvSpPr>
        <p:spPr>
          <a:xfrm>
            <a:off x="7143768" y="5357826"/>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45</a:t>
            </a:r>
            <a:endParaRPr lang="ru-RU" b="1" dirty="0">
              <a:solidFill>
                <a:schemeClr val="tx1"/>
              </a:solidFill>
            </a:endParaRPr>
          </a:p>
        </p:txBody>
      </p:sp>
      <p:sp>
        <p:nvSpPr>
          <p:cNvPr id="149" name="Скругленный прямоугольник 148">
            <a:hlinkClick r:id="rId48" action="ppaction://hlinksldjump">
              <a:snd r:embed="rId3" name="chimes.wav"/>
            </a:hlinkClick>
          </p:cNvPr>
          <p:cNvSpPr/>
          <p:nvPr/>
        </p:nvSpPr>
        <p:spPr>
          <a:xfrm>
            <a:off x="1428728" y="6000768"/>
            <a:ext cx="785818" cy="571504"/>
          </a:xfrm>
          <a:prstGeom prst="round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46</a:t>
            </a:r>
            <a:endParaRPr lang="ru-RU" b="1" dirty="0">
              <a:solidFill>
                <a:schemeClr val="tx1"/>
              </a:solidFill>
            </a:endParaRPr>
          </a:p>
        </p:txBody>
      </p:sp>
      <p:sp>
        <p:nvSpPr>
          <p:cNvPr id="150" name="Скругленный прямоугольник 149">
            <a:hlinkClick r:id="rId49" action="ppaction://hlinksldjump">
              <a:snd r:embed="rId3" name="chimes.wav"/>
            </a:hlinkClick>
          </p:cNvPr>
          <p:cNvSpPr/>
          <p:nvPr/>
        </p:nvSpPr>
        <p:spPr>
          <a:xfrm>
            <a:off x="2857488" y="6000768"/>
            <a:ext cx="785818" cy="571504"/>
          </a:xfrm>
          <a:prstGeom prst="roundRect">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47</a:t>
            </a:r>
            <a:endParaRPr lang="ru-RU" b="1" dirty="0">
              <a:solidFill>
                <a:schemeClr val="tx1"/>
              </a:solidFill>
            </a:endParaRPr>
          </a:p>
        </p:txBody>
      </p:sp>
      <p:sp>
        <p:nvSpPr>
          <p:cNvPr id="151" name="Скругленный прямоугольник 150">
            <a:hlinkClick r:id="rId50" action="ppaction://hlinksldjump">
              <a:snd r:embed="rId3" name="chimes.wav"/>
            </a:hlinkClick>
          </p:cNvPr>
          <p:cNvSpPr/>
          <p:nvPr/>
        </p:nvSpPr>
        <p:spPr>
          <a:xfrm>
            <a:off x="4286248" y="6000768"/>
            <a:ext cx="785818" cy="571504"/>
          </a:xfrm>
          <a:prstGeom prst="roundRect">
            <a:avLst/>
          </a:prstGeom>
          <a:solidFill>
            <a:srgbClr val="0070C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48</a:t>
            </a:r>
            <a:endParaRPr lang="ru-RU" b="1" dirty="0">
              <a:solidFill>
                <a:schemeClr val="tx1"/>
              </a:solidFill>
            </a:endParaRPr>
          </a:p>
        </p:txBody>
      </p:sp>
      <p:sp>
        <p:nvSpPr>
          <p:cNvPr id="152" name="Скругленный прямоугольник 151">
            <a:hlinkClick r:id="rId51" action="ppaction://hlinksldjump">
              <a:snd r:embed="rId3" name="chimes.wav"/>
            </a:hlinkClick>
          </p:cNvPr>
          <p:cNvSpPr/>
          <p:nvPr/>
        </p:nvSpPr>
        <p:spPr>
          <a:xfrm>
            <a:off x="5715008" y="6000768"/>
            <a:ext cx="785818" cy="571504"/>
          </a:xfrm>
          <a:prstGeom prst="roundRect">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49</a:t>
            </a:r>
            <a:endParaRPr lang="ru-RU" b="1" dirty="0">
              <a:solidFill>
                <a:schemeClr val="tx1"/>
              </a:solidFill>
            </a:endParaRPr>
          </a:p>
        </p:txBody>
      </p:sp>
      <p:sp>
        <p:nvSpPr>
          <p:cNvPr id="153" name="Скругленный прямоугольник 152">
            <a:hlinkClick r:id="rId52" action="ppaction://hlinksldjump">
              <a:snd r:embed="rId3" name="chimes.wav"/>
            </a:hlinkClick>
          </p:cNvPr>
          <p:cNvSpPr/>
          <p:nvPr/>
        </p:nvSpPr>
        <p:spPr>
          <a:xfrm>
            <a:off x="7143768" y="6000768"/>
            <a:ext cx="785818" cy="571504"/>
          </a:xfrm>
          <a:prstGeom prst="roundRect">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50</a:t>
            </a:r>
            <a:endParaRPr lang="ru-RU" dirty="0">
              <a:solidFill>
                <a:schemeClr val="tx1"/>
              </a:solidFill>
            </a:endParaRPr>
          </a:p>
        </p:txBody>
      </p:sp>
      <p:sp>
        <p:nvSpPr>
          <p:cNvPr id="54" name="Управляющая кнопка: далее 53">
            <a:hlinkClick r:id="rId53" action="ppaction://hlinksldjump" highlightClick="1">
              <a:snd r:embed="rId54" name="drumroll.wav"/>
            </a:hlinkClick>
          </p:cNvPr>
          <p:cNvSpPr/>
          <p:nvPr/>
        </p:nvSpPr>
        <p:spPr>
          <a:xfrm>
            <a:off x="8358214" y="6286520"/>
            <a:ext cx="571504" cy="42862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4"/>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seq concurrent="1" nextAc="seek">
              <p:cTn id="8" restart="whenNotActive" fill="hold" evtFilter="cancelBubble" nodeType="interactiveSeq">
                <p:stCondLst>
                  <p:cond evt="onClick" delay="0">
                    <p:tgtEl>
                      <p:spTgt spid="105"/>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105"/>
                                        </p:tgtEl>
                                      </p:cBhvr>
                                    </p:animEffect>
                                    <p:set>
                                      <p:cBhvr>
                                        <p:cTn id="13" dur="1" fill="hold">
                                          <p:stCondLst>
                                            <p:cond delay="499"/>
                                          </p:stCondLst>
                                        </p:cTn>
                                        <p:tgtEl>
                                          <p:spTgt spid="105"/>
                                        </p:tgtEl>
                                        <p:attrNameLst>
                                          <p:attrName>style.visibility</p:attrName>
                                        </p:attrNameLst>
                                      </p:cBhvr>
                                      <p:to>
                                        <p:strVal val="hidden"/>
                                      </p:to>
                                    </p:set>
                                  </p:childTnLst>
                                </p:cTn>
                              </p:par>
                            </p:childTnLst>
                          </p:cTn>
                        </p:par>
                      </p:childTnLst>
                    </p:cTn>
                  </p:par>
                </p:childTnLst>
              </p:cTn>
              <p:nextCondLst>
                <p:cond evt="onClick" delay="0">
                  <p:tgtEl>
                    <p:spTgt spid="105"/>
                  </p:tgtEl>
                </p:cond>
              </p:nextCondLst>
            </p:seq>
            <p:seq concurrent="1" nextAc="seek">
              <p:cTn id="14" restart="whenNotActive" fill="hold" evtFilter="cancelBubble" nodeType="interactiveSeq">
                <p:stCondLst>
                  <p:cond evt="onClick" delay="0">
                    <p:tgtEl>
                      <p:spTgt spid="106"/>
                    </p:tgtEl>
                  </p:cond>
                </p:stCondLst>
                <p:endSync evt="end" delay="0">
                  <p:rtn val="all"/>
                </p:endSync>
                <p:childTnLst>
                  <p:par>
                    <p:cTn id="15" fill="hold">
                      <p:stCondLst>
                        <p:cond delay="0"/>
                      </p:stCondLst>
                      <p:childTnLst>
                        <p:par>
                          <p:cTn id="16" fill="hold">
                            <p:stCondLst>
                              <p:cond delay="0"/>
                            </p:stCondLst>
                            <p:childTnLst>
                              <p:par>
                                <p:cTn id="17" presetID="4" presetClass="exit" presetSubtype="16" fill="hold" grpId="0" nodeType="clickEffect">
                                  <p:stCondLst>
                                    <p:cond delay="0"/>
                                  </p:stCondLst>
                                  <p:childTnLst>
                                    <p:animEffect transition="out" filter="box(in)">
                                      <p:cBhvr>
                                        <p:cTn id="18" dur="500"/>
                                        <p:tgtEl>
                                          <p:spTgt spid="106"/>
                                        </p:tgtEl>
                                      </p:cBhvr>
                                    </p:animEffect>
                                    <p:set>
                                      <p:cBhvr>
                                        <p:cTn id="19"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20" restart="whenNotActive" fill="hold" evtFilter="cancelBubble" nodeType="interactiveSeq">
                <p:stCondLst>
                  <p:cond evt="onClick" delay="0">
                    <p:tgtEl>
                      <p:spTgt spid="107"/>
                    </p:tgtEl>
                  </p:cond>
                </p:stCondLst>
                <p:endSync evt="end" delay="0">
                  <p:rtn val="all"/>
                </p:endSync>
                <p:childTnLst>
                  <p:par>
                    <p:cTn id="21" fill="hold">
                      <p:stCondLst>
                        <p:cond delay="0"/>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107"/>
                                        </p:tgtEl>
                                      </p:cBhvr>
                                    </p:animEffect>
                                    <p:set>
                                      <p:cBhvr>
                                        <p:cTn id="25"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seq concurrent="1" nextAc="seek">
              <p:cTn id="26" restart="whenNotActive" fill="hold" evtFilter="cancelBubble" nodeType="interactiveSeq">
                <p:stCondLst>
                  <p:cond evt="onClick" delay="0">
                    <p:tgtEl>
                      <p:spTgt spid="108"/>
                    </p:tgtEl>
                  </p:cond>
                </p:stCondLst>
                <p:endSync evt="end" delay="0">
                  <p:rtn val="all"/>
                </p:endSync>
                <p:childTnLst>
                  <p:par>
                    <p:cTn id="27" fill="hold">
                      <p:stCondLst>
                        <p:cond delay="0"/>
                      </p:stCondLst>
                      <p:childTnLst>
                        <p:par>
                          <p:cTn id="28" fill="hold">
                            <p:stCondLst>
                              <p:cond delay="0"/>
                            </p:stCondLst>
                            <p:childTnLst>
                              <p:par>
                                <p:cTn id="29" presetID="4" presetClass="exit" presetSubtype="16" fill="hold" grpId="0" nodeType="clickEffect">
                                  <p:stCondLst>
                                    <p:cond delay="0"/>
                                  </p:stCondLst>
                                  <p:childTnLst>
                                    <p:animEffect transition="out" filter="box(in)">
                                      <p:cBhvr>
                                        <p:cTn id="30" dur="500"/>
                                        <p:tgtEl>
                                          <p:spTgt spid="108"/>
                                        </p:tgtEl>
                                      </p:cBhvr>
                                    </p:animEffect>
                                    <p:set>
                                      <p:cBhvr>
                                        <p:cTn id="31" dur="1" fill="hold">
                                          <p:stCondLst>
                                            <p:cond delay="499"/>
                                          </p:stCondLst>
                                        </p:cTn>
                                        <p:tgtEl>
                                          <p:spTgt spid="108"/>
                                        </p:tgtEl>
                                        <p:attrNameLst>
                                          <p:attrName>style.visibility</p:attrName>
                                        </p:attrNameLst>
                                      </p:cBhvr>
                                      <p:to>
                                        <p:strVal val="hidden"/>
                                      </p:to>
                                    </p:set>
                                  </p:childTnLst>
                                </p:cTn>
                              </p:par>
                            </p:childTnLst>
                          </p:cTn>
                        </p:par>
                      </p:childTnLst>
                    </p:cTn>
                  </p:par>
                </p:childTnLst>
              </p:cTn>
              <p:nextCondLst>
                <p:cond evt="onClick" delay="0">
                  <p:tgtEl>
                    <p:spTgt spid="108"/>
                  </p:tgtEl>
                </p:cond>
              </p:nextCondLst>
            </p:seq>
            <p:seq concurrent="1" nextAc="seek">
              <p:cTn id="32" restart="whenNotActive" fill="hold" evtFilter="cancelBubble" nodeType="interactiveSeq">
                <p:stCondLst>
                  <p:cond evt="onClick" delay="0">
                    <p:tgtEl>
                      <p:spTgt spid="109"/>
                    </p:tgtEl>
                  </p:cond>
                </p:stCondLst>
                <p:endSync evt="end" delay="0">
                  <p:rtn val="all"/>
                </p:endSync>
                <p:childTnLst>
                  <p:par>
                    <p:cTn id="33" fill="hold">
                      <p:stCondLst>
                        <p:cond delay="0"/>
                      </p:stCondLst>
                      <p:childTnLst>
                        <p:par>
                          <p:cTn id="34" fill="hold">
                            <p:stCondLst>
                              <p:cond delay="0"/>
                            </p:stCondLst>
                            <p:childTnLst>
                              <p:par>
                                <p:cTn id="35" presetID="4" presetClass="exit" presetSubtype="16" fill="hold" grpId="0" nodeType="clickEffect">
                                  <p:stCondLst>
                                    <p:cond delay="0"/>
                                  </p:stCondLst>
                                  <p:childTnLst>
                                    <p:animEffect transition="out" filter="box(in)">
                                      <p:cBhvr>
                                        <p:cTn id="36" dur="500"/>
                                        <p:tgtEl>
                                          <p:spTgt spid="109"/>
                                        </p:tgtEl>
                                      </p:cBhvr>
                                    </p:animEffect>
                                    <p:set>
                                      <p:cBhvr>
                                        <p:cTn id="37" dur="1" fill="hold">
                                          <p:stCondLst>
                                            <p:cond delay="499"/>
                                          </p:stCondLst>
                                        </p:cTn>
                                        <p:tgtEl>
                                          <p:spTgt spid="109"/>
                                        </p:tgtEl>
                                        <p:attrNameLst>
                                          <p:attrName>style.visibility</p:attrName>
                                        </p:attrNameLst>
                                      </p:cBhvr>
                                      <p:to>
                                        <p:strVal val="hidden"/>
                                      </p:to>
                                    </p:set>
                                  </p:childTnLst>
                                </p:cTn>
                              </p:par>
                            </p:childTnLst>
                          </p:cTn>
                        </p:par>
                      </p:childTnLst>
                    </p:cTn>
                  </p:par>
                </p:childTnLst>
              </p:cTn>
              <p:nextCondLst>
                <p:cond evt="onClick" delay="0">
                  <p:tgtEl>
                    <p:spTgt spid="109"/>
                  </p:tgtEl>
                </p:cond>
              </p:nextCondLst>
            </p:seq>
            <p:seq concurrent="1" nextAc="seek">
              <p:cTn id="38" restart="whenNotActive" fill="hold" evtFilter="cancelBubble" nodeType="interactiveSeq">
                <p:stCondLst>
                  <p:cond evt="onClick" delay="0">
                    <p:tgtEl>
                      <p:spTgt spid="110"/>
                    </p:tgtEl>
                  </p:cond>
                </p:stCondLst>
                <p:endSync evt="end" delay="0">
                  <p:rtn val="all"/>
                </p:endSync>
                <p:childTnLst>
                  <p:par>
                    <p:cTn id="39" fill="hold">
                      <p:stCondLst>
                        <p:cond delay="0"/>
                      </p:stCondLst>
                      <p:childTnLst>
                        <p:par>
                          <p:cTn id="40" fill="hold">
                            <p:stCondLst>
                              <p:cond delay="0"/>
                            </p:stCondLst>
                            <p:childTnLst>
                              <p:par>
                                <p:cTn id="41" presetID="4" presetClass="exit" presetSubtype="16" fill="hold" grpId="0" nodeType="clickEffect">
                                  <p:stCondLst>
                                    <p:cond delay="0"/>
                                  </p:stCondLst>
                                  <p:childTnLst>
                                    <p:animEffect transition="out" filter="box(in)">
                                      <p:cBhvr>
                                        <p:cTn id="42" dur="500"/>
                                        <p:tgtEl>
                                          <p:spTgt spid="110"/>
                                        </p:tgtEl>
                                      </p:cBhvr>
                                    </p:animEffect>
                                    <p:set>
                                      <p:cBhvr>
                                        <p:cTn id="43" dur="1" fill="hold">
                                          <p:stCondLst>
                                            <p:cond delay="499"/>
                                          </p:stCondLst>
                                        </p:cTn>
                                        <p:tgtEl>
                                          <p:spTgt spid="110"/>
                                        </p:tgtEl>
                                        <p:attrNameLst>
                                          <p:attrName>style.visibility</p:attrName>
                                        </p:attrNameLst>
                                      </p:cBhvr>
                                      <p:to>
                                        <p:strVal val="hidden"/>
                                      </p:to>
                                    </p:set>
                                  </p:childTnLst>
                                </p:cTn>
                              </p:par>
                            </p:childTnLst>
                          </p:cTn>
                        </p:par>
                      </p:childTnLst>
                    </p:cTn>
                  </p:par>
                </p:childTnLst>
              </p:cTn>
              <p:nextCondLst>
                <p:cond evt="onClick" delay="0">
                  <p:tgtEl>
                    <p:spTgt spid="110"/>
                  </p:tgtEl>
                </p:cond>
              </p:nextCondLst>
            </p:seq>
            <p:seq concurrent="1" nextAc="seek">
              <p:cTn id="44" restart="whenNotActive" fill="hold" evtFilter="cancelBubble" nodeType="interactiveSeq">
                <p:stCondLst>
                  <p:cond evt="onClick" delay="0">
                    <p:tgtEl>
                      <p:spTgt spid="111"/>
                    </p:tgtEl>
                  </p:cond>
                </p:stCondLst>
                <p:endSync evt="end" delay="0">
                  <p:rtn val="all"/>
                </p:endSync>
                <p:childTnLst>
                  <p:par>
                    <p:cTn id="45" fill="hold">
                      <p:stCondLst>
                        <p:cond delay="0"/>
                      </p:stCondLst>
                      <p:childTnLst>
                        <p:par>
                          <p:cTn id="46" fill="hold">
                            <p:stCondLst>
                              <p:cond delay="0"/>
                            </p:stCondLst>
                            <p:childTnLst>
                              <p:par>
                                <p:cTn id="47" presetID="4" presetClass="exit" presetSubtype="16" fill="hold" grpId="0" nodeType="clickEffect">
                                  <p:stCondLst>
                                    <p:cond delay="0"/>
                                  </p:stCondLst>
                                  <p:childTnLst>
                                    <p:animEffect transition="out" filter="box(in)">
                                      <p:cBhvr>
                                        <p:cTn id="48" dur="500"/>
                                        <p:tgtEl>
                                          <p:spTgt spid="111"/>
                                        </p:tgtEl>
                                      </p:cBhvr>
                                    </p:animEffect>
                                    <p:set>
                                      <p:cBhvr>
                                        <p:cTn id="49"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50" restart="whenNotActive" fill="hold" evtFilter="cancelBubble" nodeType="interactiveSeq">
                <p:stCondLst>
                  <p:cond evt="onClick" delay="0">
                    <p:tgtEl>
                      <p:spTgt spid="112"/>
                    </p:tgtEl>
                  </p:cond>
                </p:stCondLst>
                <p:endSync evt="end" delay="0">
                  <p:rtn val="all"/>
                </p:endSync>
                <p:childTnLst>
                  <p:par>
                    <p:cTn id="51" fill="hold">
                      <p:stCondLst>
                        <p:cond delay="0"/>
                      </p:stCondLst>
                      <p:childTnLst>
                        <p:par>
                          <p:cTn id="52" fill="hold">
                            <p:stCondLst>
                              <p:cond delay="0"/>
                            </p:stCondLst>
                            <p:childTnLst>
                              <p:par>
                                <p:cTn id="53" presetID="4" presetClass="exit" presetSubtype="16" fill="hold" grpId="0" nodeType="clickEffect">
                                  <p:stCondLst>
                                    <p:cond delay="0"/>
                                  </p:stCondLst>
                                  <p:childTnLst>
                                    <p:animEffect transition="out" filter="box(in)">
                                      <p:cBhvr>
                                        <p:cTn id="54" dur="500"/>
                                        <p:tgtEl>
                                          <p:spTgt spid="112"/>
                                        </p:tgtEl>
                                      </p:cBhvr>
                                    </p:animEffect>
                                    <p:set>
                                      <p:cBhvr>
                                        <p:cTn id="55"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56" restart="whenNotActive" fill="hold" evtFilter="cancelBubble" nodeType="interactiveSeq">
                <p:stCondLst>
                  <p:cond evt="onClick" delay="0">
                    <p:tgtEl>
                      <p:spTgt spid="113"/>
                    </p:tgtEl>
                  </p:cond>
                </p:stCondLst>
                <p:endSync evt="end" delay="0">
                  <p:rtn val="all"/>
                </p:endSync>
                <p:childTnLst>
                  <p:par>
                    <p:cTn id="57" fill="hold">
                      <p:stCondLst>
                        <p:cond delay="0"/>
                      </p:stCondLst>
                      <p:childTnLst>
                        <p:par>
                          <p:cTn id="58" fill="hold">
                            <p:stCondLst>
                              <p:cond delay="0"/>
                            </p:stCondLst>
                            <p:childTnLst>
                              <p:par>
                                <p:cTn id="59" presetID="4" presetClass="exit" presetSubtype="16" fill="hold" grpId="0" nodeType="clickEffect">
                                  <p:stCondLst>
                                    <p:cond delay="0"/>
                                  </p:stCondLst>
                                  <p:childTnLst>
                                    <p:animEffect transition="out" filter="box(in)">
                                      <p:cBhvr>
                                        <p:cTn id="60" dur="500"/>
                                        <p:tgtEl>
                                          <p:spTgt spid="113"/>
                                        </p:tgtEl>
                                      </p:cBhvr>
                                    </p:animEffect>
                                    <p:set>
                                      <p:cBhvr>
                                        <p:cTn id="61"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62" restart="whenNotActive" fill="hold" evtFilter="cancelBubble" nodeType="interactiveSeq">
                <p:stCondLst>
                  <p:cond evt="onClick" delay="0">
                    <p:tgtEl>
                      <p:spTgt spid="114"/>
                    </p:tgtEl>
                  </p:cond>
                </p:stCondLst>
                <p:endSync evt="end" delay="0">
                  <p:rtn val="all"/>
                </p:endSync>
                <p:childTnLst>
                  <p:par>
                    <p:cTn id="63" fill="hold">
                      <p:stCondLst>
                        <p:cond delay="0"/>
                      </p:stCondLst>
                      <p:childTnLst>
                        <p:par>
                          <p:cTn id="64" fill="hold">
                            <p:stCondLst>
                              <p:cond delay="0"/>
                            </p:stCondLst>
                            <p:childTnLst>
                              <p:par>
                                <p:cTn id="65" presetID="4" presetClass="exit" presetSubtype="16" fill="hold" grpId="0" nodeType="clickEffect">
                                  <p:stCondLst>
                                    <p:cond delay="0"/>
                                  </p:stCondLst>
                                  <p:childTnLst>
                                    <p:animEffect transition="out" filter="box(in)">
                                      <p:cBhvr>
                                        <p:cTn id="66" dur="500"/>
                                        <p:tgtEl>
                                          <p:spTgt spid="114"/>
                                        </p:tgtEl>
                                      </p:cBhvr>
                                    </p:animEffect>
                                    <p:set>
                                      <p:cBhvr>
                                        <p:cTn id="67"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68" restart="whenNotActive" fill="hold" evtFilter="cancelBubble" nodeType="interactiveSeq">
                <p:stCondLst>
                  <p:cond evt="onClick" delay="0">
                    <p:tgtEl>
                      <p:spTgt spid="115"/>
                    </p:tgtEl>
                  </p:cond>
                </p:stCondLst>
                <p:endSync evt="end" delay="0">
                  <p:rtn val="all"/>
                </p:endSync>
                <p:childTnLst>
                  <p:par>
                    <p:cTn id="69" fill="hold">
                      <p:stCondLst>
                        <p:cond delay="0"/>
                      </p:stCondLst>
                      <p:childTnLst>
                        <p:par>
                          <p:cTn id="70" fill="hold">
                            <p:stCondLst>
                              <p:cond delay="0"/>
                            </p:stCondLst>
                            <p:childTnLst>
                              <p:par>
                                <p:cTn id="71" presetID="4" presetClass="exit" presetSubtype="16" fill="hold" grpId="0" nodeType="clickEffect">
                                  <p:stCondLst>
                                    <p:cond delay="0"/>
                                  </p:stCondLst>
                                  <p:childTnLst>
                                    <p:animEffect transition="out" filter="box(in)">
                                      <p:cBhvr>
                                        <p:cTn id="72" dur="500"/>
                                        <p:tgtEl>
                                          <p:spTgt spid="115"/>
                                        </p:tgtEl>
                                      </p:cBhvr>
                                    </p:animEffect>
                                    <p:set>
                                      <p:cBhvr>
                                        <p:cTn id="73"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seq concurrent="1" nextAc="seek">
              <p:cTn id="74" restart="whenNotActive" fill="hold" evtFilter="cancelBubble" nodeType="interactiveSeq">
                <p:stCondLst>
                  <p:cond evt="onClick" delay="0">
                    <p:tgtEl>
                      <p:spTgt spid="116"/>
                    </p:tgtEl>
                  </p:cond>
                </p:stCondLst>
                <p:endSync evt="end" delay="0">
                  <p:rtn val="all"/>
                </p:endSync>
                <p:childTnLst>
                  <p:par>
                    <p:cTn id="75" fill="hold">
                      <p:stCondLst>
                        <p:cond delay="0"/>
                      </p:stCondLst>
                      <p:childTnLst>
                        <p:par>
                          <p:cTn id="76" fill="hold">
                            <p:stCondLst>
                              <p:cond delay="0"/>
                            </p:stCondLst>
                            <p:childTnLst>
                              <p:par>
                                <p:cTn id="77" presetID="4" presetClass="exit" presetSubtype="16" fill="hold" grpId="0" nodeType="clickEffect">
                                  <p:stCondLst>
                                    <p:cond delay="0"/>
                                  </p:stCondLst>
                                  <p:childTnLst>
                                    <p:animEffect transition="out" filter="box(in)">
                                      <p:cBhvr>
                                        <p:cTn id="78" dur="500"/>
                                        <p:tgtEl>
                                          <p:spTgt spid="116"/>
                                        </p:tgtEl>
                                      </p:cBhvr>
                                    </p:animEffect>
                                    <p:set>
                                      <p:cBhvr>
                                        <p:cTn id="79" dur="1" fill="hold">
                                          <p:stCondLst>
                                            <p:cond delay="499"/>
                                          </p:stCondLst>
                                        </p:cTn>
                                        <p:tgtEl>
                                          <p:spTgt spid="116"/>
                                        </p:tgtEl>
                                        <p:attrNameLst>
                                          <p:attrName>style.visibility</p:attrName>
                                        </p:attrNameLst>
                                      </p:cBhvr>
                                      <p:to>
                                        <p:strVal val="hidden"/>
                                      </p:to>
                                    </p:set>
                                  </p:childTnLst>
                                </p:cTn>
                              </p:par>
                            </p:childTnLst>
                          </p:cTn>
                        </p:par>
                      </p:childTnLst>
                    </p:cTn>
                  </p:par>
                </p:childTnLst>
              </p:cTn>
              <p:nextCondLst>
                <p:cond evt="onClick" delay="0">
                  <p:tgtEl>
                    <p:spTgt spid="116"/>
                  </p:tgtEl>
                </p:cond>
              </p:nextCondLst>
            </p:seq>
            <p:seq concurrent="1" nextAc="seek">
              <p:cTn id="80" restart="whenNotActive" fill="hold" evtFilter="cancelBubble" nodeType="interactiveSeq">
                <p:stCondLst>
                  <p:cond evt="onClick" delay="0">
                    <p:tgtEl>
                      <p:spTgt spid="117"/>
                    </p:tgtEl>
                  </p:cond>
                </p:stCondLst>
                <p:endSync evt="end" delay="0">
                  <p:rtn val="all"/>
                </p:endSync>
                <p:childTnLst>
                  <p:par>
                    <p:cTn id="81" fill="hold">
                      <p:stCondLst>
                        <p:cond delay="0"/>
                      </p:stCondLst>
                      <p:childTnLst>
                        <p:par>
                          <p:cTn id="82" fill="hold">
                            <p:stCondLst>
                              <p:cond delay="0"/>
                            </p:stCondLst>
                            <p:childTnLst>
                              <p:par>
                                <p:cTn id="83" presetID="4" presetClass="exit" presetSubtype="16" fill="hold" grpId="0" nodeType="clickEffect">
                                  <p:stCondLst>
                                    <p:cond delay="0"/>
                                  </p:stCondLst>
                                  <p:childTnLst>
                                    <p:animEffect transition="out" filter="box(in)">
                                      <p:cBhvr>
                                        <p:cTn id="84" dur="500"/>
                                        <p:tgtEl>
                                          <p:spTgt spid="117"/>
                                        </p:tgtEl>
                                      </p:cBhvr>
                                    </p:animEffect>
                                    <p:set>
                                      <p:cBhvr>
                                        <p:cTn id="85" dur="1" fill="hold">
                                          <p:stCondLst>
                                            <p:cond delay="499"/>
                                          </p:stCondLst>
                                        </p:cTn>
                                        <p:tgtEl>
                                          <p:spTgt spid="117"/>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seq concurrent="1" nextAc="seek">
              <p:cTn id="86" restart="whenNotActive" fill="hold" evtFilter="cancelBubble" nodeType="interactiveSeq">
                <p:stCondLst>
                  <p:cond evt="onClick" delay="0">
                    <p:tgtEl>
                      <p:spTgt spid="118"/>
                    </p:tgtEl>
                  </p:cond>
                </p:stCondLst>
                <p:endSync evt="end" delay="0">
                  <p:rtn val="all"/>
                </p:endSync>
                <p:childTnLst>
                  <p:par>
                    <p:cTn id="87" fill="hold">
                      <p:stCondLst>
                        <p:cond delay="0"/>
                      </p:stCondLst>
                      <p:childTnLst>
                        <p:par>
                          <p:cTn id="88" fill="hold">
                            <p:stCondLst>
                              <p:cond delay="0"/>
                            </p:stCondLst>
                            <p:childTnLst>
                              <p:par>
                                <p:cTn id="89" presetID="4" presetClass="exit" presetSubtype="16" fill="hold" grpId="0" nodeType="clickEffect">
                                  <p:stCondLst>
                                    <p:cond delay="0"/>
                                  </p:stCondLst>
                                  <p:childTnLst>
                                    <p:animEffect transition="out" filter="box(in)">
                                      <p:cBhvr>
                                        <p:cTn id="90" dur="500"/>
                                        <p:tgtEl>
                                          <p:spTgt spid="118"/>
                                        </p:tgtEl>
                                      </p:cBhvr>
                                    </p:animEffect>
                                    <p:set>
                                      <p:cBhvr>
                                        <p:cTn id="91" dur="1" fill="hold">
                                          <p:stCondLst>
                                            <p:cond delay="4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8"/>
                  </p:tgtEl>
                </p:cond>
              </p:nextCondLst>
            </p:seq>
            <p:seq concurrent="1" nextAc="seek">
              <p:cTn id="92" restart="whenNotActive" fill="hold" evtFilter="cancelBubble" nodeType="interactiveSeq">
                <p:stCondLst>
                  <p:cond evt="onClick" delay="0">
                    <p:tgtEl>
                      <p:spTgt spid="119"/>
                    </p:tgtEl>
                  </p:cond>
                </p:stCondLst>
                <p:endSync evt="end" delay="0">
                  <p:rtn val="all"/>
                </p:endSync>
                <p:childTnLst>
                  <p:par>
                    <p:cTn id="93" fill="hold">
                      <p:stCondLst>
                        <p:cond delay="0"/>
                      </p:stCondLst>
                      <p:childTnLst>
                        <p:par>
                          <p:cTn id="94" fill="hold">
                            <p:stCondLst>
                              <p:cond delay="0"/>
                            </p:stCondLst>
                            <p:childTnLst>
                              <p:par>
                                <p:cTn id="95" presetID="4" presetClass="exit" presetSubtype="16" fill="hold" grpId="0" nodeType="clickEffect">
                                  <p:stCondLst>
                                    <p:cond delay="0"/>
                                  </p:stCondLst>
                                  <p:childTnLst>
                                    <p:animEffect transition="out" filter="box(in)">
                                      <p:cBhvr>
                                        <p:cTn id="96" dur="500"/>
                                        <p:tgtEl>
                                          <p:spTgt spid="119"/>
                                        </p:tgtEl>
                                      </p:cBhvr>
                                    </p:animEffect>
                                    <p:set>
                                      <p:cBhvr>
                                        <p:cTn id="97" dur="1" fill="hold">
                                          <p:stCondLst>
                                            <p:cond delay="4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119"/>
                  </p:tgtEl>
                </p:cond>
              </p:nextCondLst>
            </p:seq>
            <p:seq concurrent="1" nextAc="seek">
              <p:cTn id="98" restart="whenNotActive" fill="hold" evtFilter="cancelBubble" nodeType="interactiveSeq">
                <p:stCondLst>
                  <p:cond evt="onClick" delay="0">
                    <p:tgtEl>
                      <p:spTgt spid="120"/>
                    </p:tgtEl>
                  </p:cond>
                </p:stCondLst>
                <p:endSync evt="end" delay="0">
                  <p:rtn val="all"/>
                </p:endSync>
                <p:childTnLst>
                  <p:par>
                    <p:cTn id="99" fill="hold">
                      <p:stCondLst>
                        <p:cond delay="0"/>
                      </p:stCondLst>
                      <p:childTnLst>
                        <p:par>
                          <p:cTn id="100" fill="hold">
                            <p:stCondLst>
                              <p:cond delay="0"/>
                            </p:stCondLst>
                            <p:childTnLst>
                              <p:par>
                                <p:cTn id="101" presetID="4" presetClass="exit" presetSubtype="16" fill="hold" grpId="0" nodeType="clickEffect">
                                  <p:stCondLst>
                                    <p:cond delay="0"/>
                                  </p:stCondLst>
                                  <p:childTnLst>
                                    <p:animEffect transition="out" filter="box(in)">
                                      <p:cBhvr>
                                        <p:cTn id="102" dur="500"/>
                                        <p:tgtEl>
                                          <p:spTgt spid="120"/>
                                        </p:tgtEl>
                                      </p:cBhvr>
                                    </p:animEffect>
                                    <p:set>
                                      <p:cBhvr>
                                        <p:cTn id="103" dur="1" fill="hold">
                                          <p:stCondLst>
                                            <p:cond delay="499"/>
                                          </p:stCondLst>
                                        </p:cTn>
                                        <p:tgtEl>
                                          <p:spTgt spid="120"/>
                                        </p:tgtEl>
                                        <p:attrNameLst>
                                          <p:attrName>style.visibility</p:attrName>
                                        </p:attrNameLst>
                                      </p:cBhvr>
                                      <p:to>
                                        <p:strVal val="hidden"/>
                                      </p:to>
                                    </p:set>
                                  </p:childTnLst>
                                </p:cTn>
                              </p:par>
                            </p:childTnLst>
                          </p:cTn>
                        </p:par>
                      </p:childTnLst>
                    </p:cTn>
                  </p:par>
                </p:childTnLst>
              </p:cTn>
              <p:nextCondLst>
                <p:cond evt="onClick" delay="0">
                  <p:tgtEl>
                    <p:spTgt spid="120"/>
                  </p:tgtEl>
                </p:cond>
              </p:nextCondLst>
            </p:seq>
            <p:seq concurrent="1" nextAc="seek">
              <p:cTn id="104" restart="whenNotActive" fill="hold" evtFilter="cancelBubble" nodeType="interactiveSeq">
                <p:stCondLst>
                  <p:cond evt="onClick" delay="0">
                    <p:tgtEl>
                      <p:spTgt spid="121"/>
                    </p:tgtEl>
                  </p:cond>
                </p:stCondLst>
                <p:endSync evt="end" delay="0">
                  <p:rtn val="all"/>
                </p:endSync>
                <p:childTnLst>
                  <p:par>
                    <p:cTn id="105" fill="hold">
                      <p:stCondLst>
                        <p:cond delay="0"/>
                      </p:stCondLst>
                      <p:childTnLst>
                        <p:par>
                          <p:cTn id="106" fill="hold">
                            <p:stCondLst>
                              <p:cond delay="0"/>
                            </p:stCondLst>
                            <p:childTnLst>
                              <p:par>
                                <p:cTn id="107" presetID="4" presetClass="exit" presetSubtype="16" fill="hold" grpId="0" nodeType="clickEffect">
                                  <p:stCondLst>
                                    <p:cond delay="0"/>
                                  </p:stCondLst>
                                  <p:childTnLst>
                                    <p:animEffect transition="out" filter="box(in)">
                                      <p:cBhvr>
                                        <p:cTn id="108" dur="500"/>
                                        <p:tgtEl>
                                          <p:spTgt spid="121"/>
                                        </p:tgtEl>
                                      </p:cBhvr>
                                    </p:animEffect>
                                    <p:set>
                                      <p:cBhvr>
                                        <p:cTn id="109" dur="1" fill="hold">
                                          <p:stCondLst>
                                            <p:cond delay="499"/>
                                          </p:stCondLst>
                                        </p:cTn>
                                        <p:tgtEl>
                                          <p:spTgt spid="121"/>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110" restart="whenNotActive" fill="hold" evtFilter="cancelBubble" nodeType="interactiveSeq">
                <p:stCondLst>
                  <p:cond evt="onClick" delay="0">
                    <p:tgtEl>
                      <p:spTgt spid="122"/>
                    </p:tgtEl>
                  </p:cond>
                </p:stCondLst>
                <p:endSync evt="end" delay="0">
                  <p:rtn val="all"/>
                </p:endSync>
                <p:childTnLst>
                  <p:par>
                    <p:cTn id="111" fill="hold">
                      <p:stCondLst>
                        <p:cond delay="0"/>
                      </p:stCondLst>
                      <p:childTnLst>
                        <p:par>
                          <p:cTn id="112" fill="hold">
                            <p:stCondLst>
                              <p:cond delay="0"/>
                            </p:stCondLst>
                            <p:childTnLst>
                              <p:par>
                                <p:cTn id="113" presetID="4" presetClass="exit" presetSubtype="16" fill="hold" grpId="0" nodeType="clickEffect">
                                  <p:stCondLst>
                                    <p:cond delay="0"/>
                                  </p:stCondLst>
                                  <p:childTnLst>
                                    <p:animEffect transition="out" filter="box(in)">
                                      <p:cBhvr>
                                        <p:cTn id="114" dur="500"/>
                                        <p:tgtEl>
                                          <p:spTgt spid="122"/>
                                        </p:tgtEl>
                                      </p:cBhvr>
                                    </p:animEffect>
                                    <p:set>
                                      <p:cBhvr>
                                        <p:cTn id="115" dur="1" fill="hold">
                                          <p:stCondLst>
                                            <p:cond delay="499"/>
                                          </p:stCondLst>
                                        </p:cTn>
                                        <p:tgtEl>
                                          <p:spTgt spid="122"/>
                                        </p:tgtEl>
                                        <p:attrNameLst>
                                          <p:attrName>style.visibility</p:attrName>
                                        </p:attrNameLst>
                                      </p:cBhvr>
                                      <p:to>
                                        <p:strVal val="hidden"/>
                                      </p:to>
                                    </p:set>
                                  </p:childTnLst>
                                </p:cTn>
                              </p:par>
                            </p:childTnLst>
                          </p:cTn>
                        </p:par>
                      </p:childTnLst>
                    </p:cTn>
                  </p:par>
                </p:childTnLst>
              </p:cTn>
              <p:nextCondLst>
                <p:cond evt="onClick" delay="0">
                  <p:tgtEl>
                    <p:spTgt spid="122"/>
                  </p:tgtEl>
                </p:cond>
              </p:nextCondLst>
            </p:seq>
            <p:seq concurrent="1" nextAc="seek">
              <p:cTn id="116" restart="whenNotActive" fill="hold" evtFilter="cancelBubble" nodeType="interactiveSeq">
                <p:stCondLst>
                  <p:cond evt="onClick" delay="0">
                    <p:tgtEl>
                      <p:spTgt spid="123"/>
                    </p:tgtEl>
                  </p:cond>
                </p:stCondLst>
                <p:endSync evt="end" delay="0">
                  <p:rtn val="all"/>
                </p:endSync>
                <p:childTnLst>
                  <p:par>
                    <p:cTn id="117" fill="hold">
                      <p:stCondLst>
                        <p:cond delay="0"/>
                      </p:stCondLst>
                      <p:childTnLst>
                        <p:par>
                          <p:cTn id="118" fill="hold">
                            <p:stCondLst>
                              <p:cond delay="0"/>
                            </p:stCondLst>
                            <p:childTnLst>
                              <p:par>
                                <p:cTn id="119" presetID="4" presetClass="exit" presetSubtype="16" fill="hold" grpId="0" nodeType="clickEffect">
                                  <p:stCondLst>
                                    <p:cond delay="0"/>
                                  </p:stCondLst>
                                  <p:childTnLst>
                                    <p:animEffect transition="out" filter="box(in)">
                                      <p:cBhvr>
                                        <p:cTn id="120" dur="500"/>
                                        <p:tgtEl>
                                          <p:spTgt spid="123"/>
                                        </p:tgtEl>
                                      </p:cBhvr>
                                    </p:animEffect>
                                    <p:set>
                                      <p:cBhvr>
                                        <p:cTn id="121" dur="1" fill="hold">
                                          <p:stCondLst>
                                            <p:cond delay="499"/>
                                          </p:stCondLst>
                                        </p:cTn>
                                        <p:tgtEl>
                                          <p:spTgt spid="123"/>
                                        </p:tgtEl>
                                        <p:attrNameLst>
                                          <p:attrName>style.visibility</p:attrName>
                                        </p:attrNameLst>
                                      </p:cBhvr>
                                      <p:to>
                                        <p:strVal val="hidden"/>
                                      </p:to>
                                    </p:set>
                                  </p:childTnLst>
                                </p:cTn>
                              </p:par>
                            </p:childTnLst>
                          </p:cTn>
                        </p:par>
                      </p:childTnLst>
                    </p:cTn>
                  </p:par>
                </p:childTnLst>
              </p:cTn>
              <p:nextCondLst>
                <p:cond evt="onClick" delay="0">
                  <p:tgtEl>
                    <p:spTgt spid="123"/>
                  </p:tgtEl>
                </p:cond>
              </p:nextCondLst>
            </p:seq>
            <p:seq concurrent="1" nextAc="seek">
              <p:cTn id="122" restart="whenNotActive" fill="hold" evtFilter="cancelBubble" nodeType="interactiveSeq">
                <p:stCondLst>
                  <p:cond evt="onClick" delay="0">
                    <p:tgtEl>
                      <p:spTgt spid="124"/>
                    </p:tgtEl>
                  </p:cond>
                </p:stCondLst>
                <p:endSync evt="end" delay="0">
                  <p:rtn val="all"/>
                </p:endSync>
                <p:childTnLst>
                  <p:par>
                    <p:cTn id="123" fill="hold">
                      <p:stCondLst>
                        <p:cond delay="0"/>
                      </p:stCondLst>
                      <p:childTnLst>
                        <p:par>
                          <p:cTn id="124" fill="hold">
                            <p:stCondLst>
                              <p:cond delay="0"/>
                            </p:stCondLst>
                            <p:childTnLst>
                              <p:par>
                                <p:cTn id="125" presetID="4" presetClass="exit" presetSubtype="16" fill="hold" grpId="0" nodeType="clickEffect">
                                  <p:stCondLst>
                                    <p:cond delay="0"/>
                                  </p:stCondLst>
                                  <p:childTnLst>
                                    <p:animEffect transition="out" filter="box(in)">
                                      <p:cBhvr>
                                        <p:cTn id="126" dur="500"/>
                                        <p:tgtEl>
                                          <p:spTgt spid="124"/>
                                        </p:tgtEl>
                                      </p:cBhvr>
                                    </p:animEffect>
                                    <p:set>
                                      <p:cBhvr>
                                        <p:cTn id="127"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124"/>
                  </p:tgtEl>
                </p:cond>
              </p:nextCondLst>
            </p:seq>
            <p:seq concurrent="1" nextAc="seek">
              <p:cTn id="128" restart="whenNotActive" fill="hold" evtFilter="cancelBubble" nodeType="interactiveSeq">
                <p:stCondLst>
                  <p:cond evt="onClick" delay="0">
                    <p:tgtEl>
                      <p:spTgt spid="125"/>
                    </p:tgtEl>
                  </p:cond>
                </p:stCondLst>
                <p:endSync evt="end" delay="0">
                  <p:rtn val="all"/>
                </p:endSync>
                <p:childTnLst>
                  <p:par>
                    <p:cTn id="129" fill="hold">
                      <p:stCondLst>
                        <p:cond delay="0"/>
                      </p:stCondLst>
                      <p:childTnLst>
                        <p:par>
                          <p:cTn id="130" fill="hold">
                            <p:stCondLst>
                              <p:cond delay="0"/>
                            </p:stCondLst>
                            <p:childTnLst>
                              <p:par>
                                <p:cTn id="131" presetID="4" presetClass="exit" presetSubtype="16" fill="hold" grpId="0" nodeType="clickEffect">
                                  <p:stCondLst>
                                    <p:cond delay="0"/>
                                  </p:stCondLst>
                                  <p:childTnLst>
                                    <p:animEffect transition="out" filter="box(in)">
                                      <p:cBhvr>
                                        <p:cTn id="132" dur="500"/>
                                        <p:tgtEl>
                                          <p:spTgt spid="125"/>
                                        </p:tgtEl>
                                      </p:cBhvr>
                                    </p:animEffect>
                                    <p:set>
                                      <p:cBhvr>
                                        <p:cTn id="133" dur="1" fill="hold">
                                          <p:stCondLst>
                                            <p:cond delay="4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125"/>
                  </p:tgtEl>
                </p:cond>
              </p:nextCondLst>
            </p:seq>
            <p:seq concurrent="1" nextAc="seek">
              <p:cTn id="134" restart="whenNotActive" fill="hold" evtFilter="cancelBubble" nodeType="interactiveSeq">
                <p:stCondLst>
                  <p:cond evt="onClick" delay="0">
                    <p:tgtEl>
                      <p:spTgt spid="126"/>
                    </p:tgtEl>
                  </p:cond>
                </p:stCondLst>
                <p:endSync evt="end" delay="0">
                  <p:rtn val="all"/>
                </p:endSync>
                <p:childTnLst>
                  <p:par>
                    <p:cTn id="135" fill="hold">
                      <p:stCondLst>
                        <p:cond delay="0"/>
                      </p:stCondLst>
                      <p:childTnLst>
                        <p:par>
                          <p:cTn id="136" fill="hold">
                            <p:stCondLst>
                              <p:cond delay="0"/>
                            </p:stCondLst>
                            <p:childTnLst>
                              <p:par>
                                <p:cTn id="137" presetID="4" presetClass="exit" presetSubtype="16" fill="hold" grpId="0" nodeType="clickEffect">
                                  <p:stCondLst>
                                    <p:cond delay="0"/>
                                  </p:stCondLst>
                                  <p:childTnLst>
                                    <p:animEffect transition="out" filter="box(in)">
                                      <p:cBhvr>
                                        <p:cTn id="138" dur="500"/>
                                        <p:tgtEl>
                                          <p:spTgt spid="126"/>
                                        </p:tgtEl>
                                      </p:cBhvr>
                                    </p:animEffect>
                                    <p:set>
                                      <p:cBhvr>
                                        <p:cTn id="139"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140" restart="whenNotActive" fill="hold" evtFilter="cancelBubble" nodeType="interactiveSeq">
                <p:stCondLst>
                  <p:cond evt="onClick" delay="0">
                    <p:tgtEl>
                      <p:spTgt spid="127"/>
                    </p:tgtEl>
                  </p:cond>
                </p:stCondLst>
                <p:endSync evt="end" delay="0">
                  <p:rtn val="all"/>
                </p:endSync>
                <p:childTnLst>
                  <p:par>
                    <p:cTn id="141" fill="hold">
                      <p:stCondLst>
                        <p:cond delay="0"/>
                      </p:stCondLst>
                      <p:childTnLst>
                        <p:par>
                          <p:cTn id="142" fill="hold">
                            <p:stCondLst>
                              <p:cond delay="0"/>
                            </p:stCondLst>
                            <p:childTnLst>
                              <p:par>
                                <p:cTn id="143" presetID="4" presetClass="exit" presetSubtype="16" fill="hold" grpId="0" nodeType="clickEffect">
                                  <p:stCondLst>
                                    <p:cond delay="0"/>
                                  </p:stCondLst>
                                  <p:childTnLst>
                                    <p:animEffect transition="out" filter="box(in)">
                                      <p:cBhvr>
                                        <p:cTn id="144" dur="500"/>
                                        <p:tgtEl>
                                          <p:spTgt spid="127"/>
                                        </p:tgtEl>
                                      </p:cBhvr>
                                    </p:animEffect>
                                    <p:set>
                                      <p:cBhvr>
                                        <p:cTn id="145"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146" restart="whenNotActive" fill="hold" evtFilter="cancelBubble" nodeType="interactiveSeq">
                <p:stCondLst>
                  <p:cond evt="onClick" delay="0">
                    <p:tgtEl>
                      <p:spTgt spid="128"/>
                    </p:tgtEl>
                  </p:cond>
                </p:stCondLst>
                <p:endSync evt="end" delay="0">
                  <p:rtn val="all"/>
                </p:endSync>
                <p:childTnLst>
                  <p:par>
                    <p:cTn id="147" fill="hold">
                      <p:stCondLst>
                        <p:cond delay="0"/>
                      </p:stCondLst>
                      <p:childTnLst>
                        <p:par>
                          <p:cTn id="148" fill="hold">
                            <p:stCondLst>
                              <p:cond delay="0"/>
                            </p:stCondLst>
                            <p:childTnLst>
                              <p:par>
                                <p:cTn id="149" presetID="4" presetClass="exit" presetSubtype="16" fill="hold" grpId="0" nodeType="clickEffect">
                                  <p:stCondLst>
                                    <p:cond delay="0"/>
                                  </p:stCondLst>
                                  <p:childTnLst>
                                    <p:animEffect transition="out" filter="box(in)">
                                      <p:cBhvr>
                                        <p:cTn id="150" dur="500"/>
                                        <p:tgtEl>
                                          <p:spTgt spid="128"/>
                                        </p:tgtEl>
                                      </p:cBhvr>
                                    </p:animEffect>
                                    <p:set>
                                      <p:cBhvr>
                                        <p:cTn id="151"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128"/>
                  </p:tgtEl>
                </p:cond>
              </p:nextCondLst>
            </p:seq>
            <p:seq concurrent="1" nextAc="seek">
              <p:cTn id="152" restart="whenNotActive" fill="hold" evtFilter="cancelBubble" nodeType="interactiveSeq">
                <p:stCondLst>
                  <p:cond evt="onClick" delay="0">
                    <p:tgtEl>
                      <p:spTgt spid="129"/>
                    </p:tgtEl>
                  </p:cond>
                </p:stCondLst>
                <p:endSync evt="end" delay="0">
                  <p:rtn val="all"/>
                </p:endSync>
                <p:childTnLst>
                  <p:par>
                    <p:cTn id="153" fill="hold">
                      <p:stCondLst>
                        <p:cond delay="0"/>
                      </p:stCondLst>
                      <p:childTnLst>
                        <p:par>
                          <p:cTn id="154" fill="hold">
                            <p:stCondLst>
                              <p:cond delay="0"/>
                            </p:stCondLst>
                            <p:childTnLst>
                              <p:par>
                                <p:cTn id="155" presetID="4" presetClass="exit" presetSubtype="16" fill="hold" grpId="0" nodeType="clickEffect">
                                  <p:stCondLst>
                                    <p:cond delay="0"/>
                                  </p:stCondLst>
                                  <p:childTnLst>
                                    <p:animEffect transition="out" filter="box(in)">
                                      <p:cBhvr>
                                        <p:cTn id="156" dur="500"/>
                                        <p:tgtEl>
                                          <p:spTgt spid="129"/>
                                        </p:tgtEl>
                                      </p:cBhvr>
                                    </p:animEffect>
                                    <p:set>
                                      <p:cBhvr>
                                        <p:cTn id="157" dur="1" fill="hold">
                                          <p:stCondLst>
                                            <p:cond delay="4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129"/>
                  </p:tgtEl>
                </p:cond>
              </p:nextCondLst>
            </p:seq>
            <p:seq concurrent="1" nextAc="seek">
              <p:cTn id="158" restart="whenNotActive" fill="hold" evtFilter="cancelBubble" nodeType="interactiveSeq">
                <p:stCondLst>
                  <p:cond evt="onClick" delay="0">
                    <p:tgtEl>
                      <p:spTgt spid="130"/>
                    </p:tgtEl>
                  </p:cond>
                </p:stCondLst>
                <p:endSync evt="end" delay="0">
                  <p:rtn val="all"/>
                </p:endSync>
                <p:childTnLst>
                  <p:par>
                    <p:cTn id="159" fill="hold">
                      <p:stCondLst>
                        <p:cond delay="0"/>
                      </p:stCondLst>
                      <p:childTnLst>
                        <p:par>
                          <p:cTn id="160" fill="hold">
                            <p:stCondLst>
                              <p:cond delay="0"/>
                            </p:stCondLst>
                            <p:childTnLst>
                              <p:par>
                                <p:cTn id="161" presetID="4" presetClass="exit" presetSubtype="16" fill="hold" grpId="0" nodeType="clickEffect">
                                  <p:stCondLst>
                                    <p:cond delay="0"/>
                                  </p:stCondLst>
                                  <p:childTnLst>
                                    <p:animEffect transition="out" filter="box(in)">
                                      <p:cBhvr>
                                        <p:cTn id="162" dur="500"/>
                                        <p:tgtEl>
                                          <p:spTgt spid="130"/>
                                        </p:tgtEl>
                                      </p:cBhvr>
                                    </p:animEffect>
                                    <p:set>
                                      <p:cBhvr>
                                        <p:cTn id="163"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130"/>
                  </p:tgtEl>
                </p:cond>
              </p:nextCondLst>
            </p:seq>
            <p:seq concurrent="1" nextAc="seek">
              <p:cTn id="164" restart="whenNotActive" fill="hold" evtFilter="cancelBubble" nodeType="interactiveSeq">
                <p:stCondLst>
                  <p:cond evt="onClick" delay="0">
                    <p:tgtEl>
                      <p:spTgt spid="131"/>
                    </p:tgtEl>
                  </p:cond>
                </p:stCondLst>
                <p:endSync evt="end" delay="0">
                  <p:rtn val="all"/>
                </p:endSync>
                <p:childTnLst>
                  <p:par>
                    <p:cTn id="165" fill="hold">
                      <p:stCondLst>
                        <p:cond delay="0"/>
                      </p:stCondLst>
                      <p:childTnLst>
                        <p:par>
                          <p:cTn id="166" fill="hold">
                            <p:stCondLst>
                              <p:cond delay="0"/>
                            </p:stCondLst>
                            <p:childTnLst>
                              <p:par>
                                <p:cTn id="167" presetID="4" presetClass="exit" presetSubtype="16" fill="hold" grpId="0" nodeType="clickEffect">
                                  <p:stCondLst>
                                    <p:cond delay="0"/>
                                  </p:stCondLst>
                                  <p:childTnLst>
                                    <p:animEffect transition="out" filter="box(in)">
                                      <p:cBhvr>
                                        <p:cTn id="168" dur="500"/>
                                        <p:tgtEl>
                                          <p:spTgt spid="131"/>
                                        </p:tgtEl>
                                      </p:cBhvr>
                                    </p:animEffect>
                                    <p:set>
                                      <p:cBhvr>
                                        <p:cTn id="169" dur="1" fill="hold">
                                          <p:stCondLst>
                                            <p:cond delay="4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170" restart="whenNotActive" fill="hold" evtFilter="cancelBubble" nodeType="interactiveSeq">
                <p:stCondLst>
                  <p:cond evt="onClick" delay="0">
                    <p:tgtEl>
                      <p:spTgt spid="132"/>
                    </p:tgtEl>
                  </p:cond>
                </p:stCondLst>
                <p:endSync evt="end" delay="0">
                  <p:rtn val="all"/>
                </p:endSync>
                <p:childTnLst>
                  <p:par>
                    <p:cTn id="171" fill="hold">
                      <p:stCondLst>
                        <p:cond delay="0"/>
                      </p:stCondLst>
                      <p:childTnLst>
                        <p:par>
                          <p:cTn id="172" fill="hold">
                            <p:stCondLst>
                              <p:cond delay="0"/>
                            </p:stCondLst>
                            <p:childTnLst>
                              <p:par>
                                <p:cTn id="173" presetID="4" presetClass="exit" presetSubtype="16" fill="hold" grpId="0" nodeType="clickEffect">
                                  <p:stCondLst>
                                    <p:cond delay="0"/>
                                  </p:stCondLst>
                                  <p:childTnLst>
                                    <p:animEffect transition="out" filter="box(in)">
                                      <p:cBhvr>
                                        <p:cTn id="174" dur="500"/>
                                        <p:tgtEl>
                                          <p:spTgt spid="132"/>
                                        </p:tgtEl>
                                      </p:cBhvr>
                                    </p:animEffect>
                                    <p:set>
                                      <p:cBhvr>
                                        <p:cTn id="175" dur="1" fill="hold">
                                          <p:stCondLst>
                                            <p:cond delay="499"/>
                                          </p:stCondLst>
                                        </p:cTn>
                                        <p:tgtEl>
                                          <p:spTgt spid="132"/>
                                        </p:tgtEl>
                                        <p:attrNameLst>
                                          <p:attrName>style.visibility</p:attrName>
                                        </p:attrNameLst>
                                      </p:cBhvr>
                                      <p:to>
                                        <p:strVal val="hidden"/>
                                      </p:to>
                                    </p:set>
                                  </p:childTnLst>
                                </p:cTn>
                              </p:par>
                            </p:childTnLst>
                          </p:cTn>
                        </p:par>
                      </p:childTnLst>
                    </p:cTn>
                  </p:par>
                </p:childTnLst>
              </p:cTn>
              <p:nextCondLst>
                <p:cond evt="onClick" delay="0">
                  <p:tgtEl>
                    <p:spTgt spid="132"/>
                  </p:tgtEl>
                </p:cond>
              </p:nextCondLst>
            </p:seq>
            <p:seq concurrent="1" nextAc="seek">
              <p:cTn id="176" restart="whenNotActive" fill="hold" evtFilter="cancelBubble" nodeType="interactiveSeq">
                <p:stCondLst>
                  <p:cond evt="onClick" delay="0">
                    <p:tgtEl>
                      <p:spTgt spid="133"/>
                    </p:tgtEl>
                  </p:cond>
                </p:stCondLst>
                <p:endSync evt="end" delay="0">
                  <p:rtn val="all"/>
                </p:endSync>
                <p:childTnLst>
                  <p:par>
                    <p:cTn id="177" fill="hold">
                      <p:stCondLst>
                        <p:cond delay="0"/>
                      </p:stCondLst>
                      <p:childTnLst>
                        <p:par>
                          <p:cTn id="178" fill="hold">
                            <p:stCondLst>
                              <p:cond delay="0"/>
                            </p:stCondLst>
                            <p:childTnLst>
                              <p:par>
                                <p:cTn id="179" presetID="4" presetClass="exit" presetSubtype="16" fill="hold" grpId="0" nodeType="clickEffect">
                                  <p:stCondLst>
                                    <p:cond delay="0"/>
                                  </p:stCondLst>
                                  <p:childTnLst>
                                    <p:animEffect transition="out" filter="box(in)">
                                      <p:cBhvr>
                                        <p:cTn id="180" dur="500"/>
                                        <p:tgtEl>
                                          <p:spTgt spid="133"/>
                                        </p:tgtEl>
                                      </p:cBhvr>
                                    </p:animEffect>
                                    <p:set>
                                      <p:cBhvr>
                                        <p:cTn id="181" dur="1" fill="hold">
                                          <p:stCondLst>
                                            <p:cond delay="499"/>
                                          </p:stCondLst>
                                        </p:cTn>
                                        <p:tgtEl>
                                          <p:spTgt spid="133"/>
                                        </p:tgtEl>
                                        <p:attrNameLst>
                                          <p:attrName>style.visibility</p:attrName>
                                        </p:attrNameLst>
                                      </p:cBhvr>
                                      <p:to>
                                        <p:strVal val="hidden"/>
                                      </p:to>
                                    </p:set>
                                  </p:childTnLst>
                                </p:cTn>
                              </p:par>
                            </p:childTnLst>
                          </p:cTn>
                        </p:par>
                      </p:childTnLst>
                    </p:cTn>
                  </p:par>
                </p:childTnLst>
              </p:cTn>
              <p:nextCondLst>
                <p:cond evt="onClick" delay="0">
                  <p:tgtEl>
                    <p:spTgt spid="133"/>
                  </p:tgtEl>
                </p:cond>
              </p:nextCondLst>
            </p:seq>
            <p:seq concurrent="1" nextAc="seek">
              <p:cTn id="182" restart="whenNotActive" fill="hold" evtFilter="cancelBubble" nodeType="interactiveSeq">
                <p:stCondLst>
                  <p:cond evt="onClick" delay="0">
                    <p:tgtEl>
                      <p:spTgt spid="134"/>
                    </p:tgtEl>
                  </p:cond>
                </p:stCondLst>
                <p:endSync evt="end" delay="0">
                  <p:rtn val="all"/>
                </p:endSync>
                <p:childTnLst>
                  <p:par>
                    <p:cTn id="183" fill="hold">
                      <p:stCondLst>
                        <p:cond delay="0"/>
                      </p:stCondLst>
                      <p:childTnLst>
                        <p:par>
                          <p:cTn id="184" fill="hold">
                            <p:stCondLst>
                              <p:cond delay="0"/>
                            </p:stCondLst>
                            <p:childTnLst>
                              <p:par>
                                <p:cTn id="185" presetID="4" presetClass="exit" presetSubtype="16" fill="hold" grpId="0" nodeType="clickEffect">
                                  <p:stCondLst>
                                    <p:cond delay="0"/>
                                  </p:stCondLst>
                                  <p:childTnLst>
                                    <p:animEffect transition="out" filter="box(in)">
                                      <p:cBhvr>
                                        <p:cTn id="186" dur="500"/>
                                        <p:tgtEl>
                                          <p:spTgt spid="134"/>
                                        </p:tgtEl>
                                      </p:cBhvr>
                                    </p:animEffect>
                                    <p:set>
                                      <p:cBhvr>
                                        <p:cTn id="187" dur="1" fill="hold">
                                          <p:stCondLst>
                                            <p:cond delay="499"/>
                                          </p:stCondLst>
                                        </p:cTn>
                                        <p:tgtEl>
                                          <p:spTgt spid="134"/>
                                        </p:tgtEl>
                                        <p:attrNameLst>
                                          <p:attrName>style.visibility</p:attrName>
                                        </p:attrNameLst>
                                      </p:cBhvr>
                                      <p:to>
                                        <p:strVal val="hidden"/>
                                      </p:to>
                                    </p:set>
                                  </p:childTnLst>
                                </p:cTn>
                              </p:par>
                            </p:childTnLst>
                          </p:cTn>
                        </p:par>
                      </p:childTnLst>
                    </p:cTn>
                  </p:par>
                </p:childTnLst>
              </p:cTn>
              <p:nextCondLst>
                <p:cond evt="onClick" delay="0">
                  <p:tgtEl>
                    <p:spTgt spid="134"/>
                  </p:tgtEl>
                </p:cond>
              </p:nextCondLst>
            </p:seq>
            <p:seq concurrent="1" nextAc="seek">
              <p:cTn id="188" restart="whenNotActive" fill="hold" evtFilter="cancelBubble" nodeType="interactiveSeq">
                <p:stCondLst>
                  <p:cond evt="onClick" delay="0">
                    <p:tgtEl>
                      <p:spTgt spid="135"/>
                    </p:tgtEl>
                  </p:cond>
                </p:stCondLst>
                <p:endSync evt="end" delay="0">
                  <p:rtn val="all"/>
                </p:endSync>
                <p:childTnLst>
                  <p:par>
                    <p:cTn id="189" fill="hold">
                      <p:stCondLst>
                        <p:cond delay="0"/>
                      </p:stCondLst>
                      <p:childTnLst>
                        <p:par>
                          <p:cTn id="190" fill="hold">
                            <p:stCondLst>
                              <p:cond delay="0"/>
                            </p:stCondLst>
                            <p:childTnLst>
                              <p:par>
                                <p:cTn id="191" presetID="4" presetClass="exit" presetSubtype="16" fill="hold" grpId="0" nodeType="clickEffect">
                                  <p:stCondLst>
                                    <p:cond delay="0"/>
                                  </p:stCondLst>
                                  <p:childTnLst>
                                    <p:animEffect transition="out" filter="box(in)">
                                      <p:cBhvr>
                                        <p:cTn id="192" dur="500"/>
                                        <p:tgtEl>
                                          <p:spTgt spid="135"/>
                                        </p:tgtEl>
                                      </p:cBhvr>
                                    </p:animEffect>
                                    <p:set>
                                      <p:cBhvr>
                                        <p:cTn id="193" dur="1" fill="hold">
                                          <p:stCondLst>
                                            <p:cond delay="499"/>
                                          </p:stCondLst>
                                        </p:cTn>
                                        <p:tgtEl>
                                          <p:spTgt spid="135"/>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194" restart="whenNotActive" fill="hold" evtFilter="cancelBubble" nodeType="interactiveSeq">
                <p:stCondLst>
                  <p:cond evt="onClick" delay="0">
                    <p:tgtEl>
                      <p:spTgt spid="140"/>
                    </p:tgtEl>
                  </p:cond>
                </p:stCondLst>
                <p:endSync evt="end" delay="0">
                  <p:rtn val="all"/>
                </p:endSync>
                <p:childTnLst>
                  <p:par>
                    <p:cTn id="195" fill="hold">
                      <p:stCondLst>
                        <p:cond delay="0"/>
                      </p:stCondLst>
                      <p:childTnLst>
                        <p:par>
                          <p:cTn id="196" fill="hold">
                            <p:stCondLst>
                              <p:cond delay="0"/>
                            </p:stCondLst>
                            <p:childTnLst>
                              <p:par>
                                <p:cTn id="197" presetID="4" presetClass="exit" presetSubtype="16" fill="hold" grpId="0" nodeType="clickEffect">
                                  <p:stCondLst>
                                    <p:cond delay="0"/>
                                  </p:stCondLst>
                                  <p:childTnLst>
                                    <p:animEffect transition="out" filter="box(in)">
                                      <p:cBhvr>
                                        <p:cTn id="198" dur="500"/>
                                        <p:tgtEl>
                                          <p:spTgt spid="140"/>
                                        </p:tgtEl>
                                      </p:cBhvr>
                                    </p:animEffect>
                                    <p:set>
                                      <p:cBhvr>
                                        <p:cTn id="199"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200" restart="whenNotActive" fill="hold" evtFilter="cancelBubble" nodeType="interactiveSeq">
                <p:stCondLst>
                  <p:cond evt="onClick" delay="0">
                    <p:tgtEl>
                      <p:spTgt spid="137"/>
                    </p:tgtEl>
                  </p:cond>
                </p:stCondLst>
                <p:endSync evt="end" delay="0">
                  <p:rtn val="all"/>
                </p:endSync>
                <p:childTnLst>
                  <p:par>
                    <p:cTn id="201" fill="hold">
                      <p:stCondLst>
                        <p:cond delay="0"/>
                      </p:stCondLst>
                      <p:childTnLst>
                        <p:par>
                          <p:cTn id="202" fill="hold">
                            <p:stCondLst>
                              <p:cond delay="0"/>
                            </p:stCondLst>
                            <p:childTnLst>
                              <p:par>
                                <p:cTn id="203" presetID="4" presetClass="exit" presetSubtype="16" fill="hold" grpId="0" nodeType="clickEffect">
                                  <p:stCondLst>
                                    <p:cond delay="0"/>
                                  </p:stCondLst>
                                  <p:childTnLst>
                                    <p:animEffect transition="out" filter="box(in)">
                                      <p:cBhvr>
                                        <p:cTn id="204" dur="500"/>
                                        <p:tgtEl>
                                          <p:spTgt spid="137"/>
                                        </p:tgtEl>
                                      </p:cBhvr>
                                    </p:animEffect>
                                    <p:set>
                                      <p:cBhvr>
                                        <p:cTn id="205" dur="1" fill="hold">
                                          <p:stCondLst>
                                            <p:cond delay="499"/>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206" restart="whenNotActive" fill="hold" evtFilter="cancelBubble" nodeType="interactiveSeq">
                <p:stCondLst>
                  <p:cond evt="onClick" delay="0">
                    <p:tgtEl>
                      <p:spTgt spid="138"/>
                    </p:tgtEl>
                  </p:cond>
                </p:stCondLst>
                <p:endSync evt="end" delay="0">
                  <p:rtn val="all"/>
                </p:endSync>
                <p:childTnLst>
                  <p:par>
                    <p:cTn id="207" fill="hold">
                      <p:stCondLst>
                        <p:cond delay="0"/>
                      </p:stCondLst>
                      <p:childTnLst>
                        <p:par>
                          <p:cTn id="208" fill="hold">
                            <p:stCondLst>
                              <p:cond delay="0"/>
                            </p:stCondLst>
                            <p:childTnLst>
                              <p:par>
                                <p:cTn id="209" presetID="4" presetClass="exit" presetSubtype="16" fill="hold" grpId="0" nodeType="clickEffect">
                                  <p:stCondLst>
                                    <p:cond delay="0"/>
                                  </p:stCondLst>
                                  <p:childTnLst>
                                    <p:animEffect transition="out" filter="box(in)">
                                      <p:cBhvr>
                                        <p:cTn id="210" dur="500"/>
                                        <p:tgtEl>
                                          <p:spTgt spid="138"/>
                                        </p:tgtEl>
                                      </p:cBhvr>
                                    </p:animEffect>
                                    <p:set>
                                      <p:cBhvr>
                                        <p:cTn id="211" dur="1" fill="hold">
                                          <p:stCondLst>
                                            <p:cond delay="499"/>
                                          </p:stCondLst>
                                        </p:cTn>
                                        <p:tgtEl>
                                          <p:spTgt spid="13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212" restart="whenNotActive" fill="hold" evtFilter="cancelBubble" nodeType="interactiveSeq">
                <p:stCondLst>
                  <p:cond evt="onClick" delay="0">
                    <p:tgtEl>
                      <p:spTgt spid="139"/>
                    </p:tgtEl>
                  </p:cond>
                </p:stCondLst>
                <p:endSync evt="end" delay="0">
                  <p:rtn val="all"/>
                </p:endSync>
                <p:childTnLst>
                  <p:par>
                    <p:cTn id="213" fill="hold">
                      <p:stCondLst>
                        <p:cond delay="0"/>
                      </p:stCondLst>
                      <p:childTnLst>
                        <p:par>
                          <p:cTn id="214" fill="hold">
                            <p:stCondLst>
                              <p:cond delay="0"/>
                            </p:stCondLst>
                            <p:childTnLst>
                              <p:par>
                                <p:cTn id="215" presetID="4" presetClass="exit" presetSubtype="16" fill="hold" grpId="0" nodeType="clickEffect">
                                  <p:stCondLst>
                                    <p:cond delay="0"/>
                                  </p:stCondLst>
                                  <p:childTnLst>
                                    <p:animEffect transition="out" filter="box(in)">
                                      <p:cBhvr>
                                        <p:cTn id="216" dur="500"/>
                                        <p:tgtEl>
                                          <p:spTgt spid="139"/>
                                        </p:tgtEl>
                                      </p:cBhvr>
                                    </p:animEffect>
                                    <p:set>
                                      <p:cBhvr>
                                        <p:cTn id="217"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218" restart="whenNotActive" fill="hold" evtFilter="cancelBubble" nodeType="interactiveSeq">
                <p:stCondLst>
                  <p:cond evt="onClick" delay="0">
                    <p:tgtEl>
                      <p:spTgt spid="141"/>
                    </p:tgtEl>
                  </p:cond>
                </p:stCondLst>
                <p:endSync evt="end" delay="0">
                  <p:rtn val="all"/>
                </p:endSync>
                <p:childTnLst>
                  <p:par>
                    <p:cTn id="219" fill="hold">
                      <p:stCondLst>
                        <p:cond delay="0"/>
                      </p:stCondLst>
                      <p:childTnLst>
                        <p:par>
                          <p:cTn id="220" fill="hold">
                            <p:stCondLst>
                              <p:cond delay="0"/>
                            </p:stCondLst>
                            <p:childTnLst>
                              <p:par>
                                <p:cTn id="221" presetID="4" presetClass="exit" presetSubtype="16" fill="hold" grpId="0" nodeType="clickEffect">
                                  <p:stCondLst>
                                    <p:cond delay="0"/>
                                  </p:stCondLst>
                                  <p:childTnLst>
                                    <p:animEffect transition="out" filter="box(in)">
                                      <p:cBhvr>
                                        <p:cTn id="222" dur="500"/>
                                        <p:tgtEl>
                                          <p:spTgt spid="141"/>
                                        </p:tgtEl>
                                      </p:cBhvr>
                                    </p:animEffect>
                                    <p:set>
                                      <p:cBhvr>
                                        <p:cTn id="223"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224" restart="whenNotActive" fill="hold" evtFilter="cancelBubble" nodeType="interactiveSeq">
                <p:stCondLst>
                  <p:cond evt="onClick" delay="0">
                    <p:tgtEl>
                      <p:spTgt spid="142"/>
                    </p:tgtEl>
                  </p:cond>
                </p:stCondLst>
                <p:endSync evt="end" delay="0">
                  <p:rtn val="all"/>
                </p:endSync>
                <p:childTnLst>
                  <p:par>
                    <p:cTn id="225" fill="hold">
                      <p:stCondLst>
                        <p:cond delay="0"/>
                      </p:stCondLst>
                      <p:childTnLst>
                        <p:par>
                          <p:cTn id="226" fill="hold">
                            <p:stCondLst>
                              <p:cond delay="0"/>
                            </p:stCondLst>
                            <p:childTnLst>
                              <p:par>
                                <p:cTn id="227" presetID="4" presetClass="exit" presetSubtype="16" fill="hold" grpId="0" nodeType="clickEffect">
                                  <p:stCondLst>
                                    <p:cond delay="0"/>
                                  </p:stCondLst>
                                  <p:childTnLst>
                                    <p:animEffect transition="out" filter="box(in)">
                                      <p:cBhvr>
                                        <p:cTn id="228" dur="500"/>
                                        <p:tgtEl>
                                          <p:spTgt spid="142"/>
                                        </p:tgtEl>
                                      </p:cBhvr>
                                    </p:animEffect>
                                    <p:set>
                                      <p:cBhvr>
                                        <p:cTn id="229"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230" restart="whenNotActive" fill="hold" evtFilter="cancelBubble" nodeType="interactiveSeq">
                <p:stCondLst>
                  <p:cond evt="onClick" delay="0">
                    <p:tgtEl>
                      <p:spTgt spid="143"/>
                    </p:tgtEl>
                  </p:cond>
                </p:stCondLst>
                <p:endSync evt="end" delay="0">
                  <p:rtn val="all"/>
                </p:endSync>
                <p:childTnLst>
                  <p:par>
                    <p:cTn id="231" fill="hold">
                      <p:stCondLst>
                        <p:cond delay="0"/>
                      </p:stCondLst>
                      <p:childTnLst>
                        <p:par>
                          <p:cTn id="232" fill="hold">
                            <p:stCondLst>
                              <p:cond delay="0"/>
                            </p:stCondLst>
                            <p:childTnLst>
                              <p:par>
                                <p:cTn id="233" presetID="4" presetClass="exit" presetSubtype="16" fill="hold" grpId="0" nodeType="clickEffect">
                                  <p:stCondLst>
                                    <p:cond delay="0"/>
                                  </p:stCondLst>
                                  <p:childTnLst>
                                    <p:animEffect transition="out" filter="box(in)">
                                      <p:cBhvr>
                                        <p:cTn id="234" dur="500"/>
                                        <p:tgtEl>
                                          <p:spTgt spid="143"/>
                                        </p:tgtEl>
                                      </p:cBhvr>
                                    </p:animEffect>
                                    <p:set>
                                      <p:cBhvr>
                                        <p:cTn id="235"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236" restart="whenNotActive" fill="hold" evtFilter="cancelBubble" nodeType="interactiveSeq">
                <p:stCondLst>
                  <p:cond evt="onClick" delay="0">
                    <p:tgtEl>
                      <p:spTgt spid="144"/>
                    </p:tgtEl>
                  </p:cond>
                </p:stCondLst>
                <p:endSync evt="end" delay="0">
                  <p:rtn val="all"/>
                </p:endSync>
                <p:childTnLst>
                  <p:par>
                    <p:cTn id="237" fill="hold">
                      <p:stCondLst>
                        <p:cond delay="0"/>
                      </p:stCondLst>
                      <p:childTnLst>
                        <p:par>
                          <p:cTn id="238" fill="hold">
                            <p:stCondLst>
                              <p:cond delay="0"/>
                            </p:stCondLst>
                            <p:childTnLst>
                              <p:par>
                                <p:cTn id="239" presetID="4" presetClass="exit" presetSubtype="16" fill="hold" grpId="0" nodeType="clickEffect">
                                  <p:stCondLst>
                                    <p:cond delay="0"/>
                                  </p:stCondLst>
                                  <p:childTnLst>
                                    <p:animEffect transition="out" filter="box(in)">
                                      <p:cBhvr>
                                        <p:cTn id="240" dur="500"/>
                                        <p:tgtEl>
                                          <p:spTgt spid="144"/>
                                        </p:tgtEl>
                                      </p:cBhvr>
                                    </p:animEffect>
                                    <p:set>
                                      <p:cBhvr>
                                        <p:cTn id="241"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seq concurrent="1" nextAc="seek">
              <p:cTn id="242" restart="whenNotActive" fill="hold" evtFilter="cancelBubble" nodeType="interactiveSeq">
                <p:stCondLst>
                  <p:cond evt="onClick" delay="0">
                    <p:tgtEl>
                      <p:spTgt spid="145"/>
                    </p:tgtEl>
                  </p:cond>
                </p:stCondLst>
                <p:endSync evt="end" delay="0">
                  <p:rtn val="all"/>
                </p:endSync>
                <p:childTnLst>
                  <p:par>
                    <p:cTn id="243" fill="hold">
                      <p:stCondLst>
                        <p:cond delay="0"/>
                      </p:stCondLst>
                      <p:childTnLst>
                        <p:par>
                          <p:cTn id="244" fill="hold">
                            <p:stCondLst>
                              <p:cond delay="0"/>
                            </p:stCondLst>
                            <p:childTnLst>
                              <p:par>
                                <p:cTn id="245" presetID="4" presetClass="exit" presetSubtype="16" fill="hold" grpId="0" nodeType="clickEffect">
                                  <p:stCondLst>
                                    <p:cond delay="0"/>
                                  </p:stCondLst>
                                  <p:childTnLst>
                                    <p:animEffect transition="out" filter="box(in)">
                                      <p:cBhvr>
                                        <p:cTn id="246" dur="500"/>
                                        <p:tgtEl>
                                          <p:spTgt spid="145"/>
                                        </p:tgtEl>
                                      </p:cBhvr>
                                    </p:animEffect>
                                    <p:set>
                                      <p:cBhvr>
                                        <p:cTn id="247"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248" restart="whenNotActive" fill="hold" evtFilter="cancelBubble" nodeType="interactiveSeq">
                <p:stCondLst>
                  <p:cond evt="onClick" delay="0">
                    <p:tgtEl>
                      <p:spTgt spid="146"/>
                    </p:tgtEl>
                  </p:cond>
                </p:stCondLst>
                <p:endSync evt="end" delay="0">
                  <p:rtn val="all"/>
                </p:endSync>
                <p:childTnLst>
                  <p:par>
                    <p:cTn id="249" fill="hold">
                      <p:stCondLst>
                        <p:cond delay="0"/>
                      </p:stCondLst>
                      <p:childTnLst>
                        <p:par>
                          <p:cTn id="250" fill="hold">
                            <p:stCondLst>
                              <p:cond delay="0"/>
                            </p:stCondLst>
                            <p:childTnLst>
                              <p:par>
                                <p:cTn id="251" presetID="4" presetClass="exit" presetSubtype="16" fill="hold" grpId="0" nodeType="clickEffect">
                                  <p:stCondLst>
                                    <p:cond delay="0"/>
                                  </p:stCondLst>
                                  <p:childTnLst>
                                    <p:animEffect transition="out" filter="box(in)">
                                      <p:cBhvr>
                                        <p:cTn id="252" dur="500"/>
                                        <p:tgtEl>
                                          <p:spTgt spid="146"/>
                                        </p:tgtEl>
                                      </p:cBhvr>
                                    </p:animEffect>
                                    <p:set>
                                      <p:cBhvr>
                                        <p:cTn id="253"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46"/>
                  </p:tgtEl>
                </p:cond>
              </p:nextCondLst>
            </p:seq>
            <p:seq concurrent="1" nextAc="seek">
              <p:cTn id="254" restart="whenNotActive" fill="hold" evtFilter="cancelBubble" nodeType="interactiveSeq">
                <p:stCondLst>
                  <p:cond evt="onClick" delay="0">
                    <p:tgtEl>
                      <p:spTgt spid="147"/>
                    </p:tgtEl>
                  </p:cond>
                </p:stCondLst>
                <p:endSync evt="end" delay="0">
                  <p:rtn val="all"/>
                </p:endSync>
                <p:childTnLst>
                  <p:par>
                    <p:cTn id="255" fill="hold">
                      <p:stCondLst>
                        <p:cond delay="0"/>
                      </p:stCondLst>
                      <p:childTnLst>
                        <p:par>
                          <p:cTn id="256" fill="hold">
                            <p:stCondLst>
                              <p:cond delay="0"/>
                            </p:stCondLst>
                            <p:childTnLst>
                              <p:par>
                                <p:cTn id="257" presetID="4" presetClass="exit" presetSubtype="16" fill="hold" grpId="0" nodeType="clickEffect">
                                  <p:stCondLst>
                                    <p:cond delay="0"/>
                                  </p:stCondLst>
                                  <p:childTnLst>
                                    <p:animEffect transition="out" filter="box(in)">
                                      <p:cBhvr>
                                        <p:cTn id="258" dur="500"/>
                                        <p:tgtEl>
                                          <p:spTgt spid="147"/>
                                        </p:tgtEl>
                                      </p:cBhvr>
                                    </p:animEffect>
                                    <p:set>
                                      <p:cBhvr>
                                        <p:cTn id="259"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47"/>
                  </p:tgtEl>
                </p:cond>
              </p:nextCondLst>
            </p:seq>
            <p:seq concurrent="1" nextAc="seek">
              <p:cTn id="260" restart="whenNotActive" fill="hold" evtFilter="cancelBubble" nodeType="interactiveSeq">
                <p:stCondLst>
                  <p:cond evt="onClick" delay="0">
                    <p:tgtEl>
                      <p:spTgt spid="148"/>
                    </p:tgtEl>
                  </p:cond>
                </p:stCondLst>
                <p:endSync evt="end" delay="0">
                  <p:rtn val="all"/>
                </p:endSync>
                <p:childTnLst>
                  <p:par>
                    <p:cTn id="261" fill="hold">
                      <p:stCondLst>
                        <p:cond delay="0"/>
                      </p:stCondLst>
                      <p:childTnLst>
                        <p:par>
                          <p:cTn id="262" fill="hold">
                            <p:stCondLst>
                              <p:cond delay="0"/>
                            </p:stCondLst>
                            <p:childTnLst>
                              <p:par>
                                <p:cTn id="263" presetID="4" presetClass="exit" presetSubtype="16" fill="hold" grpId="0" nodeType="clickEffect">
                                  <p:stCondLst>
                                    <p:cond delay="0"/>
                                  </p:stCondLst>
                                  <p:childTnLst>
                                    <p:animEffect transition="out" filter="box(in)">
                                      <p:cBhvr>
                                        <p:cTn id="264" dur="500"/>
                                        <p:tgtEl>
                                          <p:spTgt spid="148"/>
                                        </p:tgtEl>
                                      </p:cBhvr>
                                    </p:animEffect>
                                    <p:set>
                                      <p:cBhvr>
                                        <p:cTn id="265" dur="1" fill="hold">
                                          <p:stCondLst>
                                            <p:cond delay="49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266" restart="whenNotActive" fill="hold" evtFilter="cancelBubble" nodeType="interactiveSeq">
                <p:stCondLst>
                  <p:cond evt="onClick" delay="0">
                    <p:tgtEl>
                      <p:spTgt spid="149"/>
                    </p:tgtEl>
                  </p:cond>
                </p:stCondLst>
                <p:endSync evt="end" delay="0">
                  <p:rtn val="all"/>
                </p:endSync>
                <p:childTnLst>
                  <p:par>
                    <p:cTn id="267" fill="hold">
                      <p:stCondLst>
                        <p:cond delay="0"/>
                      </p:stCondLst>
                      <p:childTnLst>
                        <p:par>
                          <p:cTn id="268" fill="hold">
                            <p:stCondLst>
                              <p:cond delay="0"/>
                            </p:stCondLst>
                            <p:childTnLst>
                              <p:par>
                                <p:cTn id="269" presetID="4" presetClass="exit" presetSubtype="16" fill="hold" grpId="0" nodeType="clickEffect">
                                  <p:stCondLst>
                                    <p:cond delay="0"/>
                                  </p:stCondLst>
                                  <p:childTnLst>
                                    <p:animEffect transition="out" filter="box(in)">
                                      <p:cBhvr>
                                        <p:cTn id="270" dur="500"/>
                                        <p:tgtEl>
                                          <p:spTgt spid="149"/>
                                        </p:tgtEl>
                                      </p:cBhvr>
                                    </p:animEffect>
                                    <p:set>
                                      <p:cBhvr>
                                        <p:cTn id="271" dur="1" fill="hold">
                                          <p:stCondLst>
                                            <p:cond delay="49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272" restart="whenNotActive" fill="hold" evtFilter="cancelBubble" nodeType="interactiveSeq">
                <p:stCondLst>
                  <p:cond evt="onClick" delay="0">
                    <p:tgtEl>
                      <p:spTgt spid="150"/>
                    </p:tgtEl>
                  </p:cond>
                </p:stCondLst>
                <p:endSync evt="end" delay="0">
                  <p:rtn val="all"/>
                </p:endSync>
                <p:childTnLst>
                  <p:par>
                    <p:cTn id="273" fill="hold">
                      <p:stCondLst>
                        <p:cond delay="0"/>
                      </p:stCondLst>
                      <p:childTnLst>
                        <p:par>
                          <p:cTn id="274" fill="hold">
                            <p:stCondLst>
                              <p:cond delay="0"/>
                            </p:stCondLst>
                            <p:childTnLst>
                              <p:par>
                                <p:cTn id="275" presetID="4" presetClass="exit" presetSubtype="16" fill="hold" grpId="0" nodeType="clickEffect">
                                  <p:stCondLst>
                                    <p:cond delay="0"/>
                                  </p:stCondLst>
                                  <p:childTnLst>
                                    <p:animEffect transition="out" filter="box(in)">
                                      <p:cBhvr>
                                        <p:cTn id="276" dur="500"/>
                                        <p:tgtEl>
                                          <p:spTgt spid="150"/>
                                        </p:tgtEl>
                                      </p:cBhvr>
                                    </p:animEffect>
                                    <p:set>
                                      <p:cBhvr>
                                        <p:cTn id="277" dur="1" fill="hold">
                                          <p:stCondLst>
                                            <p:cond delay="49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78" restart="whenNotActive" fill="hold" evtFilter="cancelBubble" nodeType="interactiveSeq">
                <p:stCondLst>
                  <p:cond evt="onClick" delay="0">
                    <p:tgtEl>
                      <p:spTgt spid="151"/>
                    </p:tgtEl>
                  </p:cond>
                </p:stCondLst>
                <p:endSync evt="end" delay="0">
                  <p:rtn val="all"/>
                </p:endSync>
                <p:childTnLst>
                  <p:par>
                    <p:cTn id="279" fill="hold">
                      <p:stCondLst>
                        <p:cond delay="0"/>
                      </p:stCondLst>
                      <p:childTnLst>
                        <p:par>
                          <p:cTn id="280" fill="hold">
                            <p:stCondLst>
                              <p:cond delay="0"/>
                            </p:stCondLst>
                            <p:childTnLst>
                              <p:par>
                                <p:cTn id="281" presetID="4" presetClass="exit" presetSubtype="16" fill="hold" grpId="0" nodeType="clickEffect">
                                  <p:stCondLst>
                                    <p:cond delay="0"/>
                                  </p:stCondLst>
                                  <p:childTnLst>
                                    <p:animEffect transition="out" filter="box(in)">
                                      <p:cBhvr>
                                        <p:cTn id="282" dur="500"/>
                                        <p:tgtEl>
                                          <p:spTgt spid="151"/>
                                        </p:tgtEl>
                                      </p:cBhvr>
                                    </p:animEffect>
                                    <p:set>
                                      <p:cBhvr>
                                        <p:cTn id="283" dur="1" fill="hold">
                                          <p:stCondLst>
                                            <p:cond delay="49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284" restart="whenNotActive" fill="hold" evtFilter="cancelBubble" nodeType="interactiveSeq">
                <p:stCondLst>
                  <p:cond evt="onClick" delay="0">
                    <p:tgtEl>
                      <p:spTgt spid="152"/>
                    </p:tgtEl>
                  </p:cond>
                </p:stCondLst>
                <p:endSync evt="end" delay="0">
                  <p:rtn val="all"/>
                </p:endSync>
                <p:childTnLst>
                  <p:par>
                    <p:cTn id="285" fill="hold">
                      <p:stCondLst>
                        <p:cond delay="0"/>
                      </p:stCondLst>
                      <p:childTnLst>
                        <p:par>
                          <p:cTn id="286" fill="hold">
                            <p:stCondLst>
                              <p:cond delay="0"/>
                            </p:stCondLst>
                            <p:childTnLst>
                              <p:par>
                                <p:cTn id="287" presetID="4" presetClass="exit" presetSubtype="16" fill="hold" grpId="0" nodeType="clickEffect">
                                  <p:stCondLst>
                                    <p:cond delay="0"/>
                                  </p:stCondLst>
                                  <p:childTnLst>
                                    <p:animEffect transition="out" filter="box(in)">
                                      <p:cBhvr>
                                        <p:cTn id="288" dur="500"/>
                                        <p:tgtEl>
                                          <p:spTgt spid="152"/>
                                        </p:tgtEl>
                                      </p:cBhvr>
                                    </p:animEffect>
                                    <p:set>
                                      <p:cBhvr>
                                        <p:cTn id="289" dur="1" fill="hold">
                                          <p:stCondLst>
                                            <p:cond delay="49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52"/>
                  </p:tgtEl>
                </p:cond>
              </p:nextCondLst>
            </p:seq>
            <p:seq concurrent="1" nextAc="seek">
              <p:cTn id="290" restart="whenNotActive" fill="hold" evtFilter="cancelBubble" nodeType="interactiveSeq">
                <p:stCondLst>
                  <p:cond evt="onClick" delay="0">
                    <p:tgtEl>
                      <p:spTgt spid="153"/>
                    </p:tgtEl>
                  </p:cond>
                </p:stCondLst>
                <p:endSync evt="end" delay="0">
                  <p:rtn val="all"/>
                </p:endSync>
                <p:childTnLst>
                  <p:par>
                    <p:cTn id="291" fill="hold">
                      <p:stCondLst>
                        <p:cond delay="0"/>
                      </p:stCondLst>
                      <p:childTnLst>
                        <p:par>
                          <p:cTn id="292" fill="hold">
                            <p:stCondLst>
                              <p:cond delay="0"/>
                            </p:stCondLst>
                            <p:childTnLst>
                              <p:par>
                                <p:cTn id="293" presetID="4" presetClass="exit" presetSubtype="16" fill="hold" grpId="0" nodeType="clickEffect">
                                  <p:stCondLst>
                                    <p:cond delay="0"/>
                                  </p:stCondLst>
                                  <p:childTnLst>
                                    <p:animEffect transition="out" filter="box(in)">
                                      <p:cBhvr>
                                        <p:cTn id="294" dur="500"/>
                                        <p:tgtEl>
                                          <p:spTgt spid="153"/>
                                        </p:tgtEl>
                                      </p:cBhvr>
                                    </p:animEffect>
                                    <p:set>
                                      <p:cBhvr>
                                        <p:cTn id="295" dur="1" fill="hold">
                                          <p:stCondLst>
                                            <p:cond delay="4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296" restart="whenNotActive" fill="hold" evtFilter="cancelBubble" nodeType="interactiveSeq">
                <p:stCondLst>
                  <p:cond evt="onClick" delay="0">
                    <p:tgtEl>
                      <p:spTgt spid="136"/>
                    </p:tgtEl>
                  </p:cond>
                </p:stCondLst>
                <p:endSync evt="end" delay="0">
                  <p:rtn val="all"/>
                </p:endSync>
                <p:childTnLst>
                  <p:par>
                    <p:cTn id="297" fill="hold">
                      <p:stCondLst>
                        <p:cond delay="0"/>
                      </p:stCondLst>
                      <p:childTnLst>
                        <p:par>
                          <p:cTn id="298" fill="hold">
                            <p:stCondLst>
                              <p:cond delay="0"/>
                            </p:stCondLst>
                            <p:childTnLst>
                              <p:par>
                                <p:cTn id="299" presetID="4" presetClass="exit" presetSubtype="16" fill="hold" grpId="0" nodeType="clickEffect">
                                  <p:stCondLst>
                                    <p:cond delay="0"/>
                                  </p:stCondLst>
                                  <p:childTnLst>
                                    <p:animEffect transition="out" filter="box(in)">
                                      <p:cBhvr>
                                        <p:cTn id="300" dur="500"/>
                                        <p:tgtEl>
                                          <p:spTgt spid="136"/>
                                        </p:tgtEl>
                                      </p:cBhvr>
                                    </p:animEffect>
                                    <p:set>
                                      <p:cBhvr>
                                        <p:cTn id="301" dur="1" fill="hold">
                                          <p:stCondLst>
                                            <p:cond delay="499"/>
                                          </p:stCondLst>
                                        </p:cTn>
                                        <p:tgtEl>
                                          <p:spTgt spid="136"/>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868144" y="476672"/>
            <a:ext cx="2928958" cy="59601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27.   Память текста…</a:t>
            </a:r>
            <a:endParaRPr lang="ru-RU" sz="2000" b="1" dirty="0">
              <a:solidFill>
                <a:schemeClr val="bg1"/>
              </a:solidFill>
            </a:endParaRPr>
          </a:p>
        </p:txBody>
      </p:sp>
      <p:sp>
        <p:nvSpPr>
          <p:cNvPr id="5" name="TextBox 4"/>
          <p:cNvSpPr txBox="1"/>
          <p:nvPr/>
        </p:nvSpPr>
        <p:spPr>
          <a:xfrm>
            <a:off x="539552" y="40466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611560" y="1052736"/>
            <a:ext cx="7786742" cy="5078313"/>
          </a:xfrm>
          <a:prstGeom prst="rect">
            <a:avLst/>
          </a:prstGeom>
          <a:noFill/>
        </p:spPr>
        <p:txBody>
          <a:bodyPr wrap="square" rtlCol="0">
            <a:spAutoFit/>
          </a:bodyPr>
          <a:lstStyle/>
          <a:p>
            <a:r>
              <a:rPr lang="ru-RU" sz="2400" b="1" i="1" dirty="0" smtClean="0"/>
              <a:t>Катерина о своем детстве и юности:</a:t>
            </a:r>
          </a:p>
          <a:p>
            <a:endParaRPr lang="ru-RU" sz="2000" dirty="0" smtClean="0"/>
          </a:p>
          <a:p>
            <a:pPr marL="457200" indent="-457200">
              <a:buAutoNum type="arabicPeriod"/>
            </a:pPr>
            <a:r>
              <a:rPr lang="ru-RU" sz="2000" dirty="0" smtClean="0"/>
              <a:t>«До замужества я жила хорошо в батюшкином доме. Хоть и в строгости. Работала я много, правда, всё больше в нашем птичнике. С тех пор я и люблю птичек – божиих созданий…».</a:t>
            </a:r>
          </a:p>
          <a:p>
            <a:pPr marL="457200" indent="-457200">
              <a:buAutoNum type="arabicPeriod"/>
            </a:pPr>
            <a:endParaRPr lang="ru-RU" sz="2000" dirty="0" smtClean="0"/>
          </a:p>
          <a:p>
            <a:pPr marL="457200" indent="-457200">
              <a:buAutoNum type="arabicPeriod"/>
            </a:pPr>
            <a:r>
              <a:rPr lang="ru-RU" sz="2000" dirty="0" smtClean="0"/>
              <a:t>«Потом пойдем с маменькой в церковь, все и странницы — у нас полон дом был странниц да богомолок. А придем из церкви, сядем за какую-нибудь работу, больше по бархату золотом, а странницы станут рассказывать: где они были, что видели, жития разные, либо стихи поют. Так до обеда время и пройдет».</a:t>
            </a:r>
          </a:p>
          <a:p>
            <a:pPr marL="457200" indent="-457200">
              <a:buAutoNum type="arabicPeriod"/>
            </a:pPr>
            <a:endParaRPr lang="ru-RU" sz="2000" dirty="0" smtClean="0"/>
          </a:p>
          <a:p>
            <a:pPr marL="457200" indent="-457200">
              <a:buAutoNum type="arabicPeriod"/>
            </a:pPr>
            <a:r>
              <a:rPr lang="ru-RU" sz="2000" dirty="0" smtClean="0">
                <a:cs typeface="Times New Roman" pitchFamily="18" charset="0"/>
              </a:rPr>
              <a:t> «Детства я своего почти не помню. Помню, что частенько ходили мы с маменькой в городскую церковь, а после делали покупки к обеду, стол у нас всегда был вкусен и приятен, не тот, что у Кабановых…» </a:t>
            </a:r>
            <a:endParaRPr lang="ru-RU" sz="2000" dirty="0">
              <a:cs typeface="Times New Roman" pitchFamily="18" charset="0"/>
            </a:endParaRPr>
          </a:p>
        </p:txBody>
      </p:sp>
      <p:sp>
        <p:nvSpPr>
          <p:cNvPr id="7" name="TextBox 6"/>
          <p:cNvSpPr txBox="1"/>
          <p:nvPr/>
        </p:nvSpPr>
        <p:spPr>
          <a:xfrm>
            <a:off x="539552" y="6095037"/>
            <a:ext cx="1641860" cy="646331"/>
          </a:xfrm>
          <a:prstGeom prst="rect">
            <a:avLst/>
          </a:prstGeom>
          <a:noFill/>
        </p:spPr>
        <p:txBody>
          <a:bodyPr wrap="none" rtlCol="0">
            <a:spAutoFit/>
          </a:bodyPr>
          <a:lstStyle/>
          <a:p>
            <a:r>
              <a:rPr lang="ru-RU" sz="3600" b="1" dirty="0" smtClean="0">
                <a:solidFill>
                  <a:srgbClr val="C00000"/>
                </a:solidFill>
              </a:rPr>
              <a:t>ОТВЕТ: </a:t>
            </a:r>
            <a:endParaRPr lang="ru-RU" sz="3600" b="1" dirty="0">
              <a:solidFill>
                <a:srgbClr val="C00000"/>
              </a:solidFill>
            </a:endParaRPr>
          </a:p>
        </p:txBody>
      </p:sp>
      <p:sp>
        <p:nvSpPr>
          <p:cNvPr id="8" name="TextBox 7"/>
          <p:cNvSpPr txBox="1"/>
          <p:nvPr/>
        </p:nvSpPr>
        <p:spPr>
          <a:xfrm>
            <a:off x="2123728" y="6207695"/>
            <a:ext cx="2291909" cy="461665"/>
          </a:xfrm>
          <a:prstGeom prst="rect">
            <a:avLst/>
          </a:prstGeom>
          <a:noFill/>
        </p:spPr>
        <p:txBody>
          <a:bodyPr wrap="none" rtlCol="0">
            <a:spAutoFit/>
          </a:bodyPr>
          <a:lstStyle/>
          <a:p>
            <a:r>
              <a:rPr lang="ru-RU" sz="2400" b="1" dirty="0" smtClean="0">
                <a:solidFill>
                  <a:srgbClr val="C00000"/>
                </a:solidFill>
              </a:rPr>
              <a:t>Второй вариант</a:t>
            </a:r>
            <a:endParaRPr lang="ru-RU" sz="24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08104" y="476672"/>
            <a:ext cx="3349606" cy="66745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28.   Я - критик</a:t>
            </a:r>
            <a:endParaRPr lang="ru-RU" sz="2000" b="1" dirty="0">
              <a:solidFill>
                <a:schemeClr val="tx1"/>
              </a:solidFill>
            </a:endParaRPr>
          </a:p>
        </p:txBody>
      </p:sp>
      <p:sp>
        <p:nvSpPr>
          <p:cNvPr id="5" name="TextBox 4"/>
          <p:cNvSpPr txBox="1"/>
          <p:nvPr/>
        </p:nvSpPr>
        <p:spPr>
          <a:xfrm>
            <a:off x="467544" y="47667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39552" y="1196752"/>
            <a:ext cx="8208912" cy="4832092"/>
          </a:xfrm>
          <a:prstGeom prst="rect">
            <a:avLst/>
          </a:prstGeom>
          <a:noFill/>
        </p:spPr>
        <p:txBody>
          <a:bodyPr wrap="square" rtlCol="0">
            <a:spAutoFit/>
          </a:bodyPr>
          <a:lstStyle/>
          <a:p>
            <a:r>
              <a:rPr lang="ru-RU" sz="2800" b="1" i="1" dirty="0" smtClean="0"/>
              <a:t>Критик Евгений </a:t>
            </a:r>
            <a:r>
              <a:rPr lang="ru-RU" sz="2800" b="1" i="1" dirty="0" err="1" smtClean="0"/>
              <a:t>Эдельсон</a:t>
            </a:r>
            <a:r>
              <a:rPr lang="ru-RU" sz="2800" b="1" i="1" dirty="0" smtClean="0"/>
              <a:t> писал:</a:t>
            </a:r>
          </a:p>
          <a:p>
            <a:r>
              <a:rPr lang="ru-RU" sz="2400" dirty="0" smtClean="0"/>
              <a:t>"... в протестующей Катерине и в том, что задавило это светлое создание, мы узнаем свое, народное. Мы с наслаждением видим усилия автора найти в данных русской же жизни новые начала, способные к борьбе слишком уже отяготевшими над нею старыми формами, и торжествуем успех автора как бы нашу собственную победу. Мы чувствуем неизбежность гибели того существа, к которому автор успел возбудить все наши симпатии, но мы радуемся в то же время новым, живым силам…</a:t>
            </a:r>
          </a:p>
          <a:p>
            <a:r>
              <a:rPr lang="ru-RU" sz="3200" b="1" dirty="0" smtClean="0"/>
              <a:t>Согласны ли вы с писателем? Подумайте, как ещё могла бы закончиться эта история? </a:t>
            </a:r>
            <a:endParaRPr lang="ru-RU" sz="32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292080" y="332656"/>
            <a:ext cx="3429024" cy="7143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29.   Узнай героя</a:t>
            </a:r>
            <a:endParaRPr lang="ru-RU" sz="2000" b="1" dirty="0">
              <a:solidFill>
                <a:schemeClr val="tx1"/>
              </a:solidFill>
            </a:endParaRPr>
          </a:p>
        </p:txBody>
      </p:sp>
      <p:sp>
        <p:nvSpPr>
          <p:cNvPr id="5" name="TextBox 4"/>
          <p:cNvSpPr txBox="1"/>
          <p:nvPr/>
        </p:nvSpPr>
        <p:spPr>
          <a:xfrm>
            <a:off x="611560" y="1268760"/>
            <a:ext cx="5040560" cy="3960440"/>
          </a:xfrm>
          <a:prstGeom prst="rect">
            <a:avLst/>
          </a:prstGeom>
          <a:noFill/>
        </p:spPr>
        <p:txBody>
          <a:bodyPr wrap="square" rtlCol="0">
            <a:spAutoFit/>
          </a:bodyPr>
          <a:lstStyle/>
          <a:p>
            <a:pPr fontAlgn="base"/>
            <a:r>
              <a:rPr lang="ru-RU" sz="2800" dirty="0" smtClean="0"/>
              <a:t>Его ничем не запугать. Страх ему несвойственен. Даст отпор любому, кто попробует на него голос повысить. За словом в карман не лезет.</a:t>
            </a:r>
          </a:p>
          <a:p>
            <a:pPr fontAlgn="base"/>
            <a:r>
              <a:rPr lang="ru-RU" sz="2800" i="1" dirty="0" smtClean="0"/>
              <a:t>«Он - слово, я – десять; плюнет, да и пойдет. Нет, уж я перед ним раболепствовать не стану».</a:t>
            </a:r>
            <a:endParaRPr lang="ru-RU" sz="2800" i="1" dirty="0"/>
          </a:p>
        </p:txBody>
      </p:sp>
      <p:sp>
        <p:nvSpPr>
          <p:cNvPr id="6" name="TextBox 5"/>
          <p:cNvSpPr txBox="1"/>
          <p:nvPr/>
        </p:nvSpPr>
        <p:spPr>
          <a:xfrm>
            <a:off x="539552" y="40466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7" name="TextBox 6"/>
          <p:cNvSpPr txBox="1"/>
          <p:nvPr/>
        </p:nvSpPr>
        <p:spPr>
          <a:xfrm>
            <a:off x="683568" y="573325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339752" y="5805264"/>
            <a:ext cx="2434064" cy="584775"/>
          </a:xfrm>
          <a:prstGeom prst="rect">
            <a:avLst/>
          </a:prstGeom>
          <a:noFill/>
        </p:spPr>
        <p:txBody>
          <a:bodyPr wrap="none" rtlCol="0">
            <a:spAutoFit/>
          </a:bodyPr>
          <a:lstStyle/>
          <a:p>
            <a:r>
              <a:rPr lang="ru-RU" sz="3200" dirty="0" smtClean="0">
                <a:solidFill>
                  <a:srgbClr val="C00000"/>
                </a:solidFill>
              </a:rPr>
              <a:t>Ваня Кудряш</a:t>
            </a:r>
            <a:endParaRPr lang="ru-RU" sz="3200" dirty="0">
              <a:solidFill>
                <a:srgbClr val="C00000"/>
              </a:solidFill>
            </a:endParaRPr>
          </a:p>
        </p:txBody>
      </p:sp>
      <p:pic>
        <p:nvPicPr>
          <p:cNvPr id="9" name="Рисунок 8" descr="Obraz_i_harakteristika_borisa_v_pese_groza_ostrovskogo_sochinenie_1.jpg"/>
          <p:cNvPicPr>
            <a:picLocks noChangeAspect="1"/>
          </p:cNvPicPr>
          <p:nvPr/>
        </p:nvPicPr>
        <p:blipFill>
          <a:blip r:embed="rId3" cstate="print"/>
          <a:srcRect l="45680"/>
          <a:stretch>
            <a:fillRect/>
          </a:stretch>
        </p:blipFill>
        <p:spPr>
          <a:xfrm>
            <a:off x="5724128" y="1268760"/>
            <a:ext cx="2952328" cy="444899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5"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220072" y="404664"/>
            <a:ext cx="3568480" cy="64294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30.   Гроза и её философия</a:t>
            </a:r>
            <a:endParaRPr lang="ru-RU" sz="2000" b="1" dirty="0">
              <a:solidFill>
                <a:schemeClr val="tx1"/>
              </a:solidFill>
            </a:endParaRPr>
          </a:p>
        </p:txBody>
      </p:sp>
      <p:sp>
        <p:nvSpPr>
          <p:cNvPr id="5" name="TextBox 4"/>
          <p:cNvSpPr txBox="1"/>
          <p:nvPr/>
        </p:nvSpPr>
        <p:spPr>
          <a:xfrm>
            <a:off x="500034" y="50004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1357298"/>
            <a:ext cx="8391876" cy="2062103"/>
          </a:xfrm>
          <a:prstGeom prst="rect">
            <a:avLst/>
          </a:prstGeom>
          <a:noFill/>
        </p:spPr>
        <p:txBody>
          <a:bodyPr wrap="square" rtlCol="0">
            <a:spAutoFit/>
          </a:bodyPr>
          <a:lstStyle/>
          <a:p>
            <a:r>
              <a:rPr lang="ru-RU" sz="3200" b="1" dirty="0" smtClean="0"/>
              <a:t>Одной из проблем драмы «Гроза» является конфликт поколений, отношения отцов и детей. Назовите 4 пары персонажей, связанных данной связкой.</a:t>
            </a:r>
            <a:endParaRPr lang="ru-RU" sz="4000" b="1" dirty="0">
              <a:solidFill>
                <a:schemeClr val="accent2">
                  <a:lumMod val="50000"/>
                </a:schemeClr>
              </a:solidFill>
            </a:endParaRPr>
          </a:p>
        </p:txBody>
      </p:sp>
      <p:sp>
        <p:nvSpPr>
          <p:cNvPr id="7" name="TextBox 6"/>
          <p:cNvSpPr txBox="1"/>
          <p:nvPr/>
        </p:nvSpPr>
        <p:spPr>
          <a:xfrm>
            <a:off x="467544" y="3501008"/>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467544" y="4293096"/>
            <a:ext cx="6120680" cy="2062103"/>
          </a:xfrm>
          <a:prstGeom prst="rect">
            <a:avLst/>
          </a:prstGeom>
          <a:noFill/>
        </p:spPr>
        <p:txBody>
          <a:bodyPr wrap="square" rtlCol="0">
            <a:spAutoFit/>
          </a:bodyPr>
          <a:lstStyle/>
          <a:p>
            <a:pPr marL="514350" indent="-514350">
              <a:buAutoNum type="arabicPeriod"/>
            </a:pPr>
            <a:r>
              <a:rPr lang="ru-RU" sz="3200" dirty="0" smtClean="0">
                <a:solidFill>
                  <a:srgbClr val="C00000"/>
                </a:solidFill>
              </a:rPr>
              <a:t> Кабаниха – Тихон</a:t>
            </a:r>
          </a:p>
          <a:p>
            <a:pPr marL="514350" indent="-514350">
              <a:buAutoNum type="arabicPeriod"/>
            </a:pPr>
            <a:r>
              <a:rPr lang="ru-RU" sz="3200" dirty="0" smtClean="0">
                <a:solidFill>
                  <a:srgbClr val="C00000"/>
                </a:solidFill>
              </a:rPr>
              <a:t> Дикой – Кудряш</a:t>
            </a:r>
          </a:p>
          <a:p>
            <a:pPr marL="514350" indent="-514350">
              <a:buAutoNum type="arabicPeriod"/>
            </a:pPr>
            <a:r>
              <a:rPr lang="ru-RU" sz="3200" dirty="0" smtClean="0">
                <a:solidFill>
                  <a:srgbClr val="C00000"/>
                </a:solidFill>
              </a:rPr>
              <a:t> Кабаниха – Варвара</a:t>
            </a:r>
          </a:p>
          <a:p>
            <a:pPr marL="514350" indent="-514350">
              <a:buAutoNum type="arabicPeriod"/>
            </a:pPr>
            <a:r>
              <a:rPr lang="ru-RU" sz="3200" dirty="0" smtClean="0">
                <a:solidFill>
                  <a:srgbClr val="C00000"/>
                </a:solidFill>
              </a:rPr>
              <a:t> Дикой - Борис</a:t>
            </a:r>
            <a:endParaRPr lang="ru-RU" sz="3200"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940152" y="476672"/>
            <a:ext cx="2928958"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31.   Память текста…</a:t>
            </a:r>
            <a:endParaRPr lang="ru-RU" sz="2000" b="1" dirty="0">
              <a:solidFill>
                <a:schemeClr val="bg1"/>
              </a:solidFill>
            </a:endParaRPr>
          </a:p>
        </p:txBody>
      </p:sp>
      <p:sp>
        <p:nvSpPr>
          <p:cNvPr id="5" name="TextBox 4"/>
          <p:cNvSpPr txBox="1"/>
          <p:nvPr/>
        </p:nvSpPr>
        <p:spPr>
          <a:xfrm>
            <a:off x="357158" y="50004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1214422"/>
            <a:ext cx="8215370" cy="4585871"/>
          </a:xfrm>
          <a:prstGeom prst="rect">
            <a:avLst/>
          </a:prstGeom>
          <a:noFill/>
        </p:spPr>
        <p:txBody>
          <a:bodyPr wrap="square" rtlCol="0">
            <a:spAutoFit/>
          </a:bodyPr>
          <a:lstStyle/>
          <a:p>
            <a:r>
              <a:rPr lang="ru-RU" sz="2400" b="1" dirty="0" smtClean="0">
                <a:latin typeface="Arial" pitchFamily="34" charset="0"/>
                <a:cs typeface="Arial" pitchFamily="34" charset="0"/>
              </a:rPr>
              <a:t>Каким образом Тихон фактически признаётся </a:t>
            </a:r>
            <a:r>
              <a:rPr lang="ru-RU" sz="2400" b="1" dirty="0" err="1" smtClean="0">
                <a:latin typeface="Arial" pitchFamily="34" charset="0"/>
                <a:cs typeface="Arial" pitchFamily="34" charset="0"/>
              </a:rPr>
              <a:t>Кулигину</a:t>
            </a:r>
            <a:r>
              <a:rPr lang="ru-RU" sz="2400" b="1" dirty="0" smtClean="0">
                <a:latin typeface="Arial" pitchFamily="34" charset="0"/>
                <a:cs typeface="Arial" pitchFamily="34" charset="0"/>
              </a:rPr>
              <a:t> в своём бессилии? </a:t>
            </a:r>
          </a:p>
          <a:p>
            <a:r>
              <a:rPr lang="ru-RU" sz="2400" b="1" dirty="0" smtClean="0">
                <a:latin typeface="Arial" pitchFamily="34" charset="0"/>
                <a:cs typeface="Arial" pitchFamily="34" charset="0"/>
              </a:rPr>
              <a:t> </a:t>
            </a:r>
          </a:p>
          <a:p>
            <a:pPr marL="457200" indent="-457200">
              <a:buAutoNum type="arabicPeriod"/>
            </a:pPr>
            <a:r>
              <a:rPr lang="ru-RU" sz="2000" dirty="0" smtClean="0">
                <a:latin typeface="Arial" pitchFamily="34" charset="0"/>
                <a:cs typeface="Arial" pitchFamily="34" charset="0"/>
              </a:rPr>
              <a:t>«А что мне делать, </a:t>
            </a:r>
            <a:r>
              <a:rPr lang="ru-RU" sz="2000" dirty="0" err="1" smtClean="0">
                <a:latin typeface="Arial" pitchFamily="34" charset="0"/>
                <a:cs typeface="Arial" pitchFamily="34" charset="0"/>
              </a:rPr>
              <a:t>Кулигин</a:t>
            </a:r>
            <a:r>
              <a:rPr lang="ru-RU" sz="2000" dirty="0" smtClean="0">
                <a:latin typeface="Arial" pitchFamily="34" charset="0"/>
                <a:cs typeface="Arial" pitchFamily="34" charset="0"/>
              </a:rPr>
              <a:t>? Маменька, ведь всю жизнь как гроза. Не смог, не выстоял в детстве, а теперь-то уже и поздно. Только и остаётся смиренно слушаться».</a:t>
            </a:r>
          </a:p>
          <a:p>
            <a:pPr marL="457200" indent="-457200"/>
            <a:endParaRPr lang="ru-RU" sz="2000" dirty="0" smtClean="0">
              <a:latin typeface="Arial" pitchFamily="34" charset="0"/>
              <a:cs typeface="Arial" pitchFamily="34" charset="0"/>
            </a:endParaRPr>
          </a:p>
          <a:p>
            <a:r>
              <a:rPr lang="ru-RU" sz="2000" dirty="0" smtClean="0">
                <a:latin typeface="Arial" pitchFamily="34" charset="0"/>
                <a:cs typeface="Arial" pitchFamily="34" charset="0"/>
              </a:rPr>
              <a:t>2.    «А, знаешь, что всему причиной? Всю жизнь маменька хотела дочерей, чтобы учить их уму-разуму, видимо, и попался я ей под горячую руку. Так и привыкла мной помыкать. Так и </a:t>
            </a:r>
            <a:r>
              <a:rPr lang="ru-RU" sz="2000" dirty="0" smtClean="0">
                <a:latin typeface="Arial" pitchFamily="34" charset="0"/>
                <a:cs typeface="Arial" pitchFamily="34" charset="0"/>
              </a:rPr>
              <a:t>живём».</a:t>
            </a:r>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a:p>
            <a:r>
              <a:rPr lang="ru-RU" sz="2000" dirty="0" smtClean="0">
                <a:latin typeface="Arial" pitchFamily="34" charset="0"/>
                <a:cs typeface="Arial" pitchFamily="34" charset="0"/>
              </a:rPr>
              <a:t>3.  «Что ж мне, разорваться, что ли? Нет, говорят, своего-то ума. И, значит, живи век чужим. Я вот возьму да последний-то, какой есть, пропью; пусть маменька тогда со мной, как с </a:t>
            </a:r>
            <a:r>
              <a:rPr lang="ru-RU" sz="2000" dirty="0" err="1" smtClean="0">
                <a:latin typeface="Arial" pitchFamily="34" charset="0"/>
                <a:cs typeface="Arial" pitchFamily="34" charset="0"/>
              </a:rPr>
              <a:t>дураком</a:t>
            </a:r>
            <a:r>
              <a:rPr lang="ru-RU" sz="2000" dirty="0" smtClean="0">
                <a:latin typeface="Arial" pitchFamily="34" charset="0"/>
                <a:cs typeface="Arial" pitchFamily="34" charset="0"/>
              </a:rPr>
              <a:t>, </a:t>
            </a:r>
            <a:r>
              <a:rPr lang="ru-RU" sz="2000" smtClean="0">
                <a:latin typeface="Arial" pitchFamily="34" charset="0"/>
                <a:cs typeface="Arial" pitchFamily="34" charset="0"/>
              </a:rPr>
              <a:t>и </a:t>
            </a:r>
            <a:r>
              <a:rPr lang="ru-RU" sz="2000" smtClean="0">
                <a:latin typeface="Arial" pitchFamily="34" charset="0"/>
                <a:cs typeface="Arial" pitchFamily="34" charset="0"/>
              </a:rPr>
              <a:t>нянчится».</a:t>
            </a:r>
            <a:endParaRPr lang="ru-RU" sz="2000" dirty="0" smtClean="0">
              <a:latin typeface="Arial" pitchFamily="34" charset="0"/>
              <a:cs typeface="Arial" pitchFamily="34" charset="0"/>
            </a:endParaRPr>
          </a:p>
        </p:txBody>
      </p:sp>
      <p:sp>
        <p:nvSpPr>
          <p:cNvPr id="7" name="TextBox 6"/>
          <p:cNvSpPr txBox="1"/>
          <p:nvPr/>
        </p:nvSpPr>
        <p:spPr>
          <a:xfrm>
            <a:off x="571472" y="607220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143108" y="6215082"/>
            <a:ext cx="2570960" cy="461665"/>
          </a:xfrm>
          <a:prstGeom prst="rect">
            <a:avLst/>
          </a:prstGeom>
          <a:noFill/>
        </p:spPr>
        <p:txBody>
          <a:bodyPr wrap="none" rtlCol="0">
            <a:spAutoFit/>
          </a:bodyPr>
          <a:lstStyle/>
          <a:p>
            <a:r>
              <a:rPr lang="ru-RU" sz="2400" b="1" dirty="0" smtClean="0">
                <a:solidFill>
                  <a:srgbClr val="C00000"/>
                </a:solidFill>
                <a:latin typeface="Arial" pitchFamily="34" charset="0"/>
                <a:cs typeface="Arial" pitchFamily="34" charset="0"/>
              </a:rPr>
              <a:t>Третий вариант</a:t>
            </a:r>
            <a:endParaRPr lang="ru-RU" sz="24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72132" y="428604"/>
            <a:ext cx="2928958" cy="57150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32.   Я - критик</a:t>
            </a:r>
            <a:endParaRPr lang="ru-RU" sz="2000" b="1" dirty="0">
              <a:solidFill>
                <a:schemeClr val="tx1"/>
              </a:solidFill>
            </a:endParaRPr>
          </a:p>
        </p:txBody>
      </p:sp>
      <p:sp>
        <p:nvSpPr>
          <p:cNvPr id="5" name="TextBox 4"/>
          <p:cNvSpPr txBox="1"/>
          <p:nvPr/>
        </p:nvSpPr>
        <p:spPr>
          <a:xfrm>
            <a:off x="357158" y="642918"/>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428737"/>
            <a:ext cx="7929618" cy="4770537"/>
          </a:xfrm>
          <a:prstGeom prst="rect">
            <a:avLst/>
          </a:prstGeom>
          <a:noFill/>
        </p:spPr>
        <p:txBody>
          <a:bodyPr wrap="square" rtlCol="0">
            <a:spAutoFit/>
          </a:bodyPr>
          <a:lstStyle/>
          <a:p>
            <a:r>
              <a:rPr lang="ru-RU" sz="2800" dirty="0" smtClean="0">
                <a:latin typeface="Arial" pitchFamily="34" charset="0"/>
                <a:cs typeface="Arial" pitchFamily="34" charset="0"/>
              </a:rPr>
              <a:t>Литературный и театральный критик Аполлон Григорьев писал, что в пьесе концептуально важное значение приобретает изображение народной жизни.</a:t>
            </a:r>
          </a:p>
          <a:p>
            <a:endParaRPr lang="ru-RU" sz="2400" dirty="0" smtClean="0">
              <a:latin typeface="Arial" pitchFamily="34" charset="0"/>
              <a:cs typeface="Arial" pitchFamily="34" charset="0"/>
            </a:endParaRPr>
          </a:p>
          <a:p>
            <a:r>
              <a:rPr lang="ru-RU" sz="2400" b="1" dirty="0" smtClean="0">
                <a:latin typeface="Arial" pitchFamily="34" charset="0"/>
                <a:cs typeface="Arial" pitchFamily="34" charset="0"/>
              </a:rPr>
              <a:t>Согласны ли Вы с писателем? Считаете ли вы, что тема национального характера превосходит идейную основу произведения? Могла ли подобная история случиться среди персонажей других сословий?  </a:t>
            </a:r>
          </a:p>
          <a:p>
            <a:pPr algn="just"/>
            <a:endParaRPr lang="ru-RU" sz="2400" dirty="0" smtClean="0">
              <a:latin typeface="Arial" pitchFamily="34" charset="0"/>
              <a:cs typeface="Arial" pitchFamily="34" charset="0"/>
            </a:endParaRPr>
          </a:p>
          <a:p>
            <a:pPr algn="just"/>
            <a:r>
              <a:rPr lang="ru-RU" sz="2400" dirty="0" smtClean="0">
                <a:latin typeface="Arial" pitchFamily="34" charset="0"/>
                <a:cs typeface="Arial" pitchFamily="34" charset="0"/>
              </a:rPr>
              <a:t>  </a:t>
            </a:r>
            <a:endParaRPr lang="ru-RU" sz="2400" dirty="0">
              <a:solidFill>
                <a:schemeClr val="accent2">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357818" y="428604"/>
            <a:ext cx="3000396" cy="57150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33.   Узнай героя</a:t>
            </a:r>
            <a:endParaRPr lang="ru-RU" sz="2000" b="1" dirty="0">
              <a:solidFill>
                <a:schemeClr val="tx1"/>
              </a:solidFill>
            </a:endParaRPr>
          </a:p>
        </p:txBody>
      </p:sp>
      <p:sp>
        <p:nvSpPr>
          <p:cNvPr id="5" name="TextBox 4"/>
          <p:cNvSpPr txBox="1"/>
          <p:nvPr/>
        </p:nvSpPr>
        <p:spPr>
          <a:xfrm>
            <a:off x="500034" y="285728"/>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1142984"/>
            <a:ext cx="4357718" cy="4893647"/>
          </a:xfrm>
          <a:prstGeom prst="rect">
            <a:avLst/>
          </a:prstGeom>
          <a:noFill/>
        </p:spPr>
        <p:txBody>
          <a:bodyPr wrap="square" rtlCol="0">
            <a:spAutoFit/>
          </a:bodyPr>
          <a:lstStyle/>
          <a:p>
            <a:r>
              <a:rPr lang="ru-RU" sz="2400" dirty="0" smtClean="0"/>
              <a:t>«Гроза» Александра Островского была десятки раз поставлена на самых разных театральных подмостках, вдохновляла деятелей искусства на создание собственных творческих работ. Эскиз костюма какого персонажа мы видим в исполнении художника Александра Головина (1916 год). </a:t>
            </a:r>
          </a:p>
          <a:p>
            <a:endParaRPr lang="ru-RU" sz="2400" dirty="0"/>
          </a:p>
        </p:txBody>
      </p:sp>
      <p:sp>
        <p:nvSpPr>
          <p:cNvPr id="7" name="TextBox 6"/>
          <p:cNvSpPr txBox="1"/>
          <p:nvPr/>
        </p:nvSpPr>
        <p:spPr>
          <a:xfrm>
            <a:off x="571472" y="5857892"/>
            <a:ext cx="1641860" cy="646331"/>
          </a:xfrm>
          <a:prstGeom prst="rect">
            <a:avLst/>
          </a:prstGeom>
          <a:noFill/>
        </p:spPr>
        <p:txBody>
          <a:bodyPr wrap="none" rtlCol="0">
            <a:spAutoFit/>
          </a:bodyPr>
          <a:lstStyle/>
          <a:p>
            <a:r>
              <a:rPr lang="ru-RU" sz="3600" b="1" dirty="0" smtClean="0">
                <a:solidFill>
                  <a:srgbClr val="C00000"/>
                </a:solidFill>
              </a:rPr>
              <a:t>ОТВЕТ: </a:t>
            </a:r>
            <a:endParaRPr lang="ru-RU" sz="3600" b="1" dirty="0">
              <a:solidFill>
                <a:srgbClr val="C00000"/>
              </a:solidFill>
            </a:endParaRPr>
          </a:p>
        </p:txBody>
      </p:sp>
      <p:sp>
        <p:nvSpPr>
          <p:cNvPr id="8" name="TextBox 7"/>
          <p:cNvSpPr txBox="1"/>
          <p:nvPr/>
        </p:nvSpPr>
        <p:spPr>
          <a:xfrm>
            <a:off x="2357422" y="5916059"/>
            <a:ext cx="3929090" cy="584775"/>
          </a:xfrm>
          <a:prstGeom prst="rect">
            <a:avLst/>
          </a:prstGeom>
          <a:noFill/>
        </p:spPr>
        <p:txBody>
          <a:bodyPr wrap="square" rtlCol="0">
            <a:spAutoFit/>
          </a:bodyPr>
          <a:lstStyle/>
          <a:p>
            <a:r>
              <a:rPr lang="ru-RU" sz="3200" dirty="0" smtClean="0">
                <a:solidFill>
                  <a:srgbClr val="C00000"/>
                </a:solidFill>
              </a:rPr>
              <a:t>Костюм Екатерины</a:t>
            </a:r>
            <a:endParaRPr lang="ru-RU" sz="3200" dirty="0">
              <a:solidFill>
                <a:srgbClr val="C00000"/>
              </a:solidFill>
            </a:endParaRPr>
          </a:p>
        </p:txBody>
      </p:sp>
      <p:pic>
        <p:nvPicPr>
          <p:cNvPr id="11" name="Рисунок 10" descr="gallery_picture-7575a0d8-ee37-4b63-ade1-fdff18e99dfa.jpg"/>
          <p:cNvPicPr>
            <a:picLocks noChangeAspect="1"/>
          </p:cNvPicPr>
          <p:nvPr/>
        </p:nvPicPr>
        <p:blipFill>
          <a:blip r:embed="rId3" cstate="print"/>
          <a:srcRect l="14817" r="6194"/>
          <a:stretch>
            <a:fillRect/>
          </a:stretch>
        </p:blipFill>
        <p:spPr>
          <a:xfrm>
            <a:off x="5286380" y="1142984"/>
            <a:ext cx="3143272" cy="46588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00694" y="357166"/>
            <a:ext cx="3357586" cy="64294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34.   Гроза и её философия</a:t>
            </a:r>
            <a:endParaRPr lang="ru-RU" sz="2000" b="1" dirty="0">
              <a:solidFill>
                <a:schemeClr val="tx1"/>
              </a:solidFill>
            </a:endParaRPr>
          </a:p>
        </p:txBody>
      </p:sp>
      <p:sp>
        <p:nvSpPr>
          <p:cNvPr id="5" name="TextBox 4"/>
          <p:cNvSpPr txBox="1"/>
          <p:nvPr/>
        </p:nvSpPr>
        <p:spPr>
          <a:xfrm>
            <a:off x="428596" y="50004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1071546"/>
            <a:ext cx="8429684" cy="1938992"/>
          </a:xfrm>
          <a:prstGeom prst="rect">
            <a:avLst/>
          </a:prstGeom>
          <a:noFill/>
        </p:spPr>
        <p:txBody>
          <a:bodyPr wrap="square" rtlCol="0">
            <a:spAutoFit/>
          </a:bodyPr>
          <a:lstStyle/>
          <a:p>
            <a:r>
              <a:rPr lang="ru-RU" sz="2000" dirty="0" smtClean="0">
                <a:latin typeface="Arial" pitchFamily="34" charset="0"/>
                <a:cs typeface="Arial" pitchFamily="34" charset="0"/>
              </a:rPr>
              <a:t>Считается, что в «Тёмное царство» Калинова живет по архаичным, устаревшим законам, которые полностью не устраивали молодое поколение. Критики часто ссылаются на описание в драме неуместности Домостроевских законов, которые так хорошо знала Марфа Игнатьевна. А сколько лет могло быть самой старухе Кабанихе?</a:t>
            </a:r>
            <a:endParaRPr lang="ru-RU" sz="2000" dirty="0">
              <a:solidFill>
                <a:schemeClr val="accent2">
                  <a:lumMod val="50000"/>
                </a:schemeClr>
              </a:solidFill>
              <a:latin typeface="Arial" pitchFamily="34" charset="0"/>
              <a:cs typeface="Arial" pitchFamily="34" charset="0"/>
            </a:endParaRPr>
          </a:p>
        </p:txBody>
      </p:sp>
      <p:sp>
        <p:nvSpPr>
          <p:cNvPr id="7" name="TextBox 6"/>
          <p:cNvSpPr txBox="1"/>
          <p:nvPr/>
        </p:nvSpPr>
        <p:spPr>
          <a:xfrm>
            <a:off x="6429388" y="2786058"/>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357190" y="3357562"/>
            <a:ext cx="8429652" cy="3416320"/>
          </a:xfrm>
          <a:prstGeom prst="rect">
            <a:avLst/>
          </a:prstGeom>
          <a:noFill/>
        </p:spPr>
        <p:txBody>
          <a:bodyPr wrap="square" rtlCol="0">
            <a:spAutoFit/>
          </a:bodyPr>
          <a:lstStyle/>
          <a:p>
            <a:r>
              <a:rPr lang="ru-RU" dirty="0" smtClean="0"/>
              <a:t>Кабанова жалуется на свой возраст:</a:t>
            </a:r>
          </a:p>
          <a:p>
            <a:r>
              <a:rPr lang="ru-RU" dirty="0" smtClean="0"/>
              <a:t>«Мать стара, глупа; ну, а вы, молодые люди, умные, не должны с нас, </a:t>
            </a:r>
            <a:r>
              <a:rPr lang="ru-RU" dirty="0" err="1" smtClean="0"/>
              <a:t>дураков</a:t>
            </a:r>
            <a:r>
              <a:rPr lang="ru-RU" dirty="0" smtClean="0"/>
              <a:t>, и взыскивать».</a:t>
            </a:r>
          </a:p>
          <a:p>
            <a:r>
              <a:rPr lang="ru-RU" dirty="0" smtClean="0"/>
              <a:t>Разворчавшейся Кабанихе верить не стоит: в пьесе не говорится, сколько ей лет, и это нетипичный случай для Островского, обычно точно указывающего возраст своих героев. И все же можно предположить, каков возраст этой героини. На сцене свекровь Катерины долгое время было принято изображать глубокой старухой. Однако едва ли это верно. Тихон, сын Кабанихи, еще молодой человек. Купеческие дочери выходили замуж очень рано: в одной из первых пьес Островского «Семейная картина» купчиха вспоминает, как вышла замуж в 13 лет. После 1830 года такие ранние браки были запрещены, однако, даже если Кабаниха вышла замуж в 16, ей вполне может быть меньше 40 лет.</a:t>
            </a:r>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15008" y="285728"/>
            <a:ext cx="3000396" cy="642942"/>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35.  Символы говорят </a:t>
            </a:r>
            <a:endParaRPr lang="ru-RU" sz="2000" b="1" dirty="0">
              <a:solidFill>
                <a:schemeClr val="tx1"/>
              </a:solidFill>
            </a:endParaRPr>
          </a:p>
        </p:txBody>
      </p:sp>
      <p:sp>
        <p:nvSpPr>
          <p:cNvPr id="5" name="TextBox 4"/>
          <p:cNvSpPr txBox="1"/>
          <p:nvPr/>
        </p:nvSpPr>
        <p:spPr>
          <a:xfrm>
            <a:off x="500034" y="357166"/>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71472" y="1071546"/>
            <a:ext cx="8072494" cy="1815882"/>
          </a:xfrm>
          <a:prstGeom prst="rect">
            <a:avLst/>
          </a:prstGeom>
          <a:noFill/>
        </p:spPr>
        <p:txBody>
          <a:bodyPr wrap="square" rtlCol="0">
            <a:spAutoFit/>
          </a:bodyPr>
          <a:lstStyle/>
          <a:p>
            <a:r>
              <a:rPr lang="ru-RU" sz="2800" dirty="0" smtClean="0"/>
              <a:t>От </a:t>
            </a:r>
            <a:r>
              <a:rPr lang="ru-RU" sz="2800" dirty="0" err="1" smtClean="0"/>
              <a:t>рассказчика-Кулигина</a:t>
            </a:r>
            <a:r>
              <a:rPr lang="ru-RU" sz="2800" dirty="0" smtClean="0"/>
              <a:t> мы многое узнаём о нравах Калинова. Очень часто он говорит о закрытых замках и воротах. </a:t>
            </a:r>
          </a:p>
          <a:p>
            <a:r>
              <a:rPr lang="ru-RU" sz="2800" b="1" dirty="0" smtClean="0"/>
              <a:t>Что они символизируют?  </a:t>
            </a:r>
            <a:endParaRPr lang="ru-RU" sz="3200" b="1" dirty="0"/>
          </a:p>
        </p:txBody>
      </p:sp>
      <p:sp>
        <p:nvSpPr>
          <p:cNvPr id="7" name="TextBox 6"/>
          <p:cNvSpPr txBox="1"/>
          <p:nvPr/>
        </p:nvSpPr>
        <p:spPr>
          <a:xfrm>
            <a:off x="571472" y="2925545"/>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571472" y="3589099"/>
            <a:ext cx="8072494" cy="2554545"/>
          </a:xfrm>
          <a:prstGeom prst="rect">
            <a:avLst/>
          </a:prstGeom>
          <a:noFill/>
        </p:spPr>
        <p:txBody>
          <a:bodyPr wrap="square" rtlCol="0">
            <a:spAutoFit/>
          </a:bodyPr>
          <a:lstStyle/>
          <a:p>
            <a:r>
              <a:rPr lang="ru-RU" sz="2000" dirty="0" smtClean="0"/>
              <a:t>В 3-м действии </a:t>
            </a:r>
            <a:r>
              <a:rPr lang="ru-RU" sz="2000" dirty="0" err="1" smtClean="0"/>
              <a:t>Кулигин</a:t>
            </a:r>
            <a:r>
              <a:rPr lang="ru-RU" sz="2000" dirty="0" smtClean="0"/>
              <a:t> говорит о том, что домашняя жизнь богатых людей города сильно отличается от публичной. Замки и закрытые ворота, за которыми “домашние едят поедом да семью тиранят”, являются символом скрытности и лицемерия.</a:t>
            </a:r>
          </a:p>
          <a:p>
            <a:r>
              <a:rPr lang="ru-RU" sz="2000" dirty="0" smtClean="0"/>
              <a:t>В этом монологе </a:t>
            </a:r>
            <a:r>
              <a:rPr lang="ru-RU" sz="2000" dirty="0" err="1" smtClean="0"/>
              <a:t>Кулигин</a:t>
            </a:r>
            <a:r>
              <a:rPr lang="ru-RU" sz="2000" dirty="0" smtClean="0"/>
              <a:t> обличает “темное царство” самодуров и тиранов, символом которых является замок на закрытых воротах, чтобы никто не мог увидеть и осудить их за издевательства над членами семьи.</a:t>
            </a:r>
            <a:endParaRPr lang="ru-RU"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7929586" y="6000768"/>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00694" y="500042"/>
            <a:ext cx="3071834" cy="571504"/>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36.   Я - критик</a:t>
            </a:r>
            <a:endParaRPr lang="ru-RU" sz="2000" b="1" dirty="0">
              <a:solidFill>
                <a:schemeClr val="tx1"/>
              </a:solidFill>
            </a:endParaRPr>
          </a:p>
        </p:txBody>
      </p:sp>
      <p:sp>
        <p:nvSpPr>
          <p:cNvPr id="5" name="TextBox 4"/>
          <p:cNvSpPr txBox="1"/>
          <p:nvPr/>
        </p:nvSpPr>
        <p:spPr>
          <a:xfrm>
            <a:off x="378995" y="639529"/>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1405015"/>
            <a:ext cx="8358246" cy="4524315"/>
          </a:xfrm>
          <a:prstGeom prst="rect">
            <a:avLst/>
          </a:prstGeom>
          <a:noFill/>
        </p:spPr>
        <p:txBody>
          <a:bodyPr wrap="square" rtlCol="0">
            <a:spAutoFit/>
          </a:bodyPr>
          <a:lstStyle/>
          <a:p>
            <a:r>
              <a:rPr lang="ru-RU" sz="3200" dirty="0" smtClean="0">
                <a:latin typeface="Arial" pitchFamily="34" charset="0"/>
                <a:cs typeface="Arial" pitchFamily="34" charset="0"/>
              </a:rPr>
              <a:t>Известно, что в рамках критики Борис, несмотря на наличие некоторых положительных черт, таких как доброта, кротость и образованность, относится к типичным представителям «Темного царства». </a:t>
            </a:r>
          </a:p>
          <a:p>
            <a:r>
              <a:rPr lang="ru-RU" sz="3200" b="1" dirty="0" smtClean="0">
                <a:latin typeface="Arial" pitchFamily="34" charset="0"/>
                <a:cs typeface="Arial" pitchFamily="34" charset="0"/>
              </a:rPr>
              <a:t>Почему? </a:t>
            </a:r>
          </a:p>
          <a:p>
            <a:r>
              <a:rPr lang="ru-RU" sz="3200" b="1" dirty="0" smtClean="0">
                <a:latin typeface="Arial" pitchFamily="34" charset="0"/>
                <a:cs typeface="Arial" pitchFamily="34" charset="0"/>
              </a:rPr>
              <a:t>Согласны ли вы с этим утверждением? Объясните свою позицию. </a:t>
            </a:r>
            <a:endParaRPr lang="ru-RU" sz="32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d9a9750597d0a2bb3e969d79b0fe09d2.jpg"/>
          <p:cNvPicPr>
            <a:picLocks noChangeAspect="1"/>
          </p:cNvPicPr>
          <p:nvPr/>
        </p:nvPicPr>
        <p:blipFill>
          <a:blip r:embed="rId2" cstate="print">
            <a:lum bright="20000"/>
          </a:blip>
          <a:srcRect b="7291"/>
          <a:stretch>
            <a:fillRect/>
          </a:stretch>
        </p:blipFill>
        <p:spPr>
          <a:xfrm>
            <a:off x="4138161" y="357166"/>
            <a:ext cx="5005839" cy="6357982"/>
          </a:xfrm>
          <a:prstGeom prst="rect">
            <a:avLst/>
          </a:prstGeom>
        </p:spPr>
      </p:pic>
      <p:sp>
        <p:nvSpPr>
          <p:cNvPr id="3" name="Управляющая кнопка: домой 2">
            <a:hlinkClick r:id="rId3"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714348" y="214290"/>
            <a:ext cx="1978427" cy="646331"/>
          </a:xfrm>
          <a:prstGeom prst="rect">
            <a:avLst/>
          </a:prstGeom>
          <a:noFill/>
        </p:spPr>
        <p:txBody>
          <a:bodyPr wrap="none" rtlCol="0">
            <a:spAutoFit/>
          </a:bodyPr>
          <a:lstStyle/>
          <a:p>
            <a:r>
              <a:rPr lang="ru-RU" sz="3600" b="1" dirty="0" smtClean="0">
                <a:solidFill>
                  <a:srgbClr val="002060"/>
                </a:solidFill>
              </a:rPr>
              <a:t>ВОПРОС:</a:t>
            </a:r>
            <a:endParaRPr lang="ru-RU" sz="3600" b="1" dirty="0">
              <a:solidFill>
                <a:srgbClr val="002060"/>
              </a:solidFill>
            </a:endParaRPr>
          </a:p>
        </p:txBody>
      </p:sp>
      <p:sp>
        <p:nvSpPr>
          <p:cNvPr id="5" name="TextBox 4"/>
          <p:cNvSpPr txBox="1"/>
          <p:nvPr/>
        </p:nvSpPr>
        <p:spPr>
          <a:xfrm>
            <a:off x="714348" y="1071546"/>
            <a:ext cx="7858180" cy="1569660"/>
          </a:xfrm>
          <a:prstGeom prst="rect">
            <a:avLst/>
          </a:prstGeom>
          <a:noFill/>
        </p:spPr>
        <p:txBody>
          <a:bodyPr wrap="square" rtlCol="0">
            <a:spAutoFit/>
          </a:bodyPr>
          <a:lstStyle/>
          <a:p>
            <a:r>
              <a:rPr lang="ru-RU" sz="3200" b="1" dirty="0" smtClean="0"/>
              <a:t>Подумайте и ответьте, какие символы олицетворяют образ свободы для Екатерины, назовите их. </a:t>
            </a:r>
            <a:endParaRPr lang="ru-RU" sz="3200" b="1" dirty="0"/>
          </a:p>
        </p:txBody>
      </p:sp>
      <p:sp>
        <p:nvSpPr>
          <p:cNvPr id="6" name="TextBox 5"/>
          <p:cNvSpPr txBox="1"/>
          <p:nvPr/>
        </p:nvSpPr>
        <p:spPr>
          <a:xfrm>
            <a:off x="714348" y="2639793"/>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7" name="TextBox 6"/>
          <p:cNvSpPr txBox="1"/>
          <p:nvPr/>
        </p:nvSpPr>
        <p:spPr>
          <a:xfrm>
            <a:off x="642910" y="3286124"/>
            <a:ext cx="7572427" cy="1631216"/>
          </a:xfrm>
          <a:prstGeom prst="rect">
            <a:avLst/>
          </a:prstGeom>
          <a:noFill/>
        </p:spPr>
        <p:txBody>
          <a:bodyPr wrap="square" rtlCol="0">
            <a:spAutoFit/>
          </a:bodyPr>
          <a:lstStyle/>
          <a:p>
            <a:r>
              <a:rPr lang="ru-RU" sz="2000" dirty="0" smtClean="0"/>
              <a:t>Катерина мечтает улететь, вырваться из этого затягивающего пространства. «Я говорю: отчего люди не летают так, как птицы? Знаешь, мне иногда кажется, что я птица. Когда стоишь на горе, так тебя и тянет лететь» – говорит Катя Варваре.</a:t>
            </a:r>
          </a:p>
          <a:p>
            <a:r>
              <a:rPr lang="ru-RU" dirty="0" smtClean="0">
                <a:solidFill>
                  <a:srgbClr val="FF0000"/>
                </a:solidFill>
              </a:rPr>
              <a:t>Первый символ свободы: птицы</a:t>
            </a:r>
            <a:endParaRPr lang="ru-RU" dirty="0">
              <a:solidFill>
                <a:srgbClr val="FF0000"/>
              </a:solidFill>
            </a:endParaRPr>
          </a:p>
        </p:txBody>
      </p:sp>
      <p:sp>
        <p:nvSpPr>
          <p:cNvPr id="8" name="Скругленный прямоугольник 7"/>
          <p:cNvSpPr/>
          <p:nvPr/>
        </p:nvSpPr>
        <p:spPr>
          <a:xfrm>
            <a:off x="5643570" y="285728"/>
            <a:ext cx="3286148" cy="57150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rPr>
              <a:t>1 .   Символы говорят </a:t>
            </a:r>
            <a:endParaRPr lang="ru-RU" sz="2400" b="1" dirty="0">
              <a:solidFill>
                <a:schemeClr val="tx1"/>
              </a:solidFill>
            </a:endParaRPr>
          </a:p>
        </p:txBody>
      </p:sp>
      <p:sp>
        <p:nvSpPr>
          <p:cNvPr id="9" name="TextBox 8"/>
          <p:cNvSpPr txBox="1"/>
          <p:nvPr/>
        </p:nvSpPr>
        <p:spPr>
          <a:xfrm>
            <a:off x="642910" y="4786322"/>
            <a:ext cx="7572427" cy="1908215"/>
          </a:xfrm>
          <a:prstGeom prst="rect">
            <a:avLst/>
          </a:prstGeom>
          <a:noFill/>
        </p:spPr>
        <p:txBody>
          <a:bodyPr wrap="square" rtlCol="0">
            <a:spAutoFit/>
          </a:bodyPr>
          <a:lstStyle/>
          <a:p>
            <a:r>
              <a:rPr lang="ru-RU" sz="2000" dirty="0" smtClean="0"/>
              <a:t>Одним из главных символов в «Грозе» Островского можно назвать реку Волгу. Она будто разделяет два мира: город Калинов, «тёмное царство» и тот идеальный мир, который придумал себе каждый из персонажей. Трансформируется из символа свободы в символ смерти.</a:t>
            </a:r>
          </a:p>
          <a:p>
            <a:r>
              <a:rPr lang="ru-RU" dirty="0" smtClean="0">
                <a:solidFill>
                  <a:srgbClr val="FF0000"/>
                </a:solidFill>
              </a:rPr>
              <a:t>Второй символ свободы (освобождения через физическую смерть): река</a:t>
            </a: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5">
                                            <p:txEl>
                                              <p:pRg st="0" end="0"/>
                                            </p:txEl>
                                          </p:spTgt>
                                        </p:tgtEl>
                                      </p:cBhvr>
                                    </p:animEffect>
                                  </p:child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nextCondLst>
                <p:cond evt="onClick" delay="0">
                  <p:tgtEl>
                    <p:spTgt spid="6"/>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7929586" y="5929330"/>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500694" y="500042"/>
            <a:ext cx="3429024" cy="7143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37.   Узнай героя</a:t>
            </a:r>
            <a:endParaRPr lang="ru-RU" sz="2000" b="1" dirty="0">
              <a:solidFill>
                <a:schemeClr val="tx1"/>
              </a:solidFill>
            </a:endParaRPr>
          </a:p>
        </p:txBody>
      </p:sp>
      <p:sp>
        <p:nvSpPr>
          <p:cNvPr id="5" name="TextBox 4"/>
          <p:cNvSpPr txBox="1"/>
          <p:nvPr/>
        </p:nvSpPr>
        <p:spPr>
          <a:xfrm>
            <a:off x="428596" y="571480"/>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1428736"/>
            <a:ext cx="5357850" cy="3416320"/>
          </a:xfrm>
          <a:prstGeom prst="rect">
            <a:avLst/>
          </a:prstGeom>
          <a:noFill/>
        </p:spPr>
        <p:txBody>
          <a:bodyPr wrap="square" rtlCol="0">
            <a:spAutoFit/>
          </a:bodyPr>
          <a:lstStyle/>
          <a:p>
            <a:pPr fontAlgn="base"/>
            <a:r>
              <a:rPr lang="ru-RU" sz="2400" dirty="0" smtClean="0"/>
              <a:t>Имел дурные пристрастия. Хорошим способом отвлечься от семейных проблем считал чарку-другую вина. На время запоя забывал обо всех своих проблемах. </a:t>
            </a:r>
          </a:p>
          <a:p>
            <a:pPr fontAlgn="base"/>
            <a:endParaRPr lang="ru-RU" sz="2400" dirty="0" smtClean="0"/>
          </a:p>
          <a:p>
            <a:pPr fontAlgn="base"/>
            <a:r>
              <a:rPr lang="ru-RU" sz="2400" i="1" dirty="0" smtClean="0"/>
              <a:t>«Я как выехал, так загулял. Уж очень рад, что на волю-то вырвался. И всю дорогу пил, и в Москве все пил…»</a:t>
            </a:r>
            <a:endParaRPr lang="ru-RU" sz="2400" i="1" dirty="0"/>
          </a:p>
        </p:txBody>
      </p:sp>
      <p:sp>
        <p:nvSpPr>
          <p:cNvPr id="7" name="TextBox 6"/>
          <p:cNvSpPr txBox="1"/>
          <p:nvPr/>
        </p:nvSpPr>
        <p:spPr>
          <a:xfrm>
            <a:off x="571472" y="5786454"/>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285984" y="5857892"/>
            <a:ext cx="2744085" cy="584775"/>
          </a:xfrm>
          <a:prstGeom prst="rect">
            <a:avLst/>
          </a:prstGeom>
          <a:noFill/>
        </p:spPr>
        <p:txBody>
          <a:bodyPr wrap="none" rtlCol="0">
            <a:spAutoFit/>
          </a:bodyPr>
          <a:lstStyle/>
          <a:p>
            <a:r>
              <a:rPr lang="ru-RU" sz="3200" dirty="0" smtClean="0">
                <a:solidFill>
                  <a:srgbClr val="C00000"/>
                </a:solidFill>
              </a:rPr>
              <a:t>Тихон Кабанов</a:t>
            </a:r>
            <a:endParaRPr lang="ru-RU" sz="3200" dirty="0">
              <a:solidFill>
                <a:srgbClr val="C00000"/>
              </a:solidFill>
            </a:endParaRPr>
          </a:p>
        </p:txBody>
      </p:sp>
      <p:pic>
        <p:nvPicPr>
          <p:cNvPr id="9" name="Рисунок 8" descr="Tihon_1.jpg"/>
          <p:cNvPicPr>
            <a:picLocks noChangeAspect="1"/>
          </p:cNvPicPr>
          <p:nvPr/>
        </p:nvPicPr>
        <p:blipFill>
          <a:blip r:embed="rId3" cstate="print"/>
          <a:stretch>
            <a:fillRect/>
          </a:stretch>
        </p:blipFill>
        <p:spPr>
          <a:xfrm>
            <a:off x="6000760" y="1285860"/>
            <a:ext cx="2714644" cy="444390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4714876" y="285728"/>
            <a:ext cx="4143404" cy="78581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38.    «Гроза» и её философия…</a:t>
            </a:r>
            <a:endParaRPr lang="ru-RU" sz="2000" b="1" dirty="0">
              <a:solidFill>
                <a:schemeClr val="tx1"/>
              </a:solidFill>
            </a:endParaRPr>
          </a:p>
        </p:txBody>
      </p:sp>
      <p:sp>
        <p:nvSpPr>
          <p:cNvPr id="5" name="TextBox 4"/>
          <p:cNvSpPr txBox="1"/>
          <p:nvPr/>
        </p:nvSpPr>
        <p:spPr>
          <a:xfrm>
            <a:off x="357158" y="50004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357298"/>
            <a:ext cx="8429684" cy="1384995"/>
          </a:xfrm>
          <a:prstGeom prst="rect">
            <a:avLst/>
          </a:prstGeom>
          <a:noFill/>
        </p:spPr>
        <p:txBody>
          <a:bodyPr wrap="square" rtlCol="0">
            <a:spAutoFit/>
          </a:bodyPr>
          <a:lstStyle/>
          <a:p>
            <a:r>
              <a:rPr lang="ru-RU" sz="2800" dirty="0" smtClean="0"/>
              <a:t>Драма начинается с описания необъятных красот русской земли. Подумайте, какая роль отводится бескрайним и прекрасным пейзажам в пьесе? </a:t>
            </a:r>
            <a:endParaRPr lang="ru-RU" sz="2800" dirty="0"/>
          </a:p>
        </p:txBody>
      </p:sp>
      <p:sp>
        <p:nvSpPr>
          <p:cNvPr id="7" name="TextBox 6"/>
          <p:cNvSpPr txBox="1"/>
          <p:nvPr/>
        </p:nvSpPr>
        <p:spPr>
          <a:xfrm>
            <a:off x="428596" y="307181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642910" y="3786190"/>
            <a:ext cx="7072362" cy="2554545"/>
          </a:xfrm>
          <a:prstGeom prst="rect">
            <a:avLst/>
          </a:prstGeom>
          <a:noFill/>
        </p:spPr>
        <p:txBody>
          <a:bodyPr wrap="square" rtlCol="0">
            <a:spAutoFit/>
          </a:bodyPr>
          <a:lstStyle/>
          <a:p>
            <a:r>
              <a:rPr lang="ru-RU" sz="2000" dirty="0" smtClean="0"/>
              <a:t>Первой и, пожалуй, основной ролью, которой наделяет автор природу, является художественная, так как на протяжении всей пьесы он рисует удивительно красивый пейзаж, который открывается с высокого берега Волги с его необъятным простором, невольно заставляющим душу петь. Но этот образ Великой и прекрасной реки противопоставляется мрачной удушающей атмосфере города Калинова, которая дает общее представление о его обитателях .</a:t>
            </a:r>
            <a:endParaRPr lang="ru-RU" sz="20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7929586" y="5929330"/>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286380" y="428604"/>
            <a:ext cx="3429024" cy="71438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39.   Символы говорят </a:t>
            </a:r>
            <a:endParaRPr lang="ru-RU" sz="2000" b="1" dirty="0">
              <a:solidFill>
                <a:schemeClr val="tx1"/>
              </a:solidFill>
            </a:endParaRPr>
          </a:p>
        </p:txBody>
      </p:sp>
      <p:sp>
        <p:nvSpPr>
          <p:cNvPr id="5" name="TextBox 4"/>
          <p:cNvSpPr txBox="1"/>
          <p:nvPr/>
        </p:nvSpPr>
        <p:spPr>
          <a:xfrm>
            <a:off x="428596" y="42860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285860"/>
            <a:ext cx="8286808" cy="1384995"/>
          </a:xfrm>
          <a:prstGeom prst="rect">
            <a:avLst/>
          </a:prstGeom>
          <a:noFill/>
        </p:spPr>
        <p:txBody>
          <a:bodyPr wrap="square" rtlCol="0">
            <a:spAutoFit/>
          </a:bodyPr>
          <a:lstStyle/>
          <a:p>
            <a:r>
              <a:rPr lang="ru-RU" sz="2800" dirty="0" smtClean="0">
                <a:latin typeface="Times New Roman" pitchFamily="18" charset="0"/>
                <a:cs typeface="Times New Roman" pitchFamily="18" charset="0"/>
              </a:rPr>
              <a:t>Как вы считаете, почему </a:t>
            </a:r>
            <a:r>
              <a:rPr lang="ru-RU" sz="2800" dirty="0" err="1" smtClean="0">
                <a:latin typeface="Times New Roman" pitchFamily="18" charset="0"/>
                <a:cs typeface="Times New Roman" pitchFamily="18" charset="0"/>
              </a:rPr>
              <a:t>Кулигин</a:t>
            </a:r>
            <a:r>
              <a:rPr lang="ru-RU" sz="2800" dirty="0" smtClean="0">
                <a:latin typeface="Times New Roman" pitchFamily="18" charset="0"/>
                <a:cs typeface="Times New Roman" pitchFamily="18" charset="0"/>
              </a:rPr>
              <a:t> был именно часовых дел мастером? Имеет ли это какое-либо отношение к его роли  в сюжетном рисунке драмы?</a:t>
            </a:r>
            <a:endParaRPr lang="ru-RU" sz="2800" dirty="0">
              <a:latin typeface="Times New Roman" pitchFamily="18" charset="0"/>
              <a:cs typeface="Times New Roman" pitchFamily="18" charset="0"/>
            </a:endParaRPr>
          </a:p>
        </p:txBody>
      </p:sp>
      <p:sp>
        <p:nvSpPr>
          <p:cNvPr id="7" name="TextBox 6"/>
          <p:cNvSpPr txBox="1"/>
          <p:nvPr/>
        </p:nvSpPr>
        <p:spPr>
          <a:xfrm>
            <a:off x="571472" y="271462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571472" y="3286124"/>
            <a:ext cx="8143932" cy="3108543"/>
          </a:xfrm>
          <a:prstGeom prst="rect">
            <a:avLst/>
          </a:prstGeom>
          <a:noFill/>
        </p:spPr>
        <p:txBody>
          <a:bodyPr wrap="square" rtlCol="0">
            <a:spAutoFit/>
          </a:bodyPr>
          <a:lstStyle/>
          <a:p>
            <a:r>
              <a:rPr lang="ru-RU" sz="2800" dirty="0" smtClean="0"/>
              <a:t>Возможно автор неспроста поставил </a:t>
            </a:r>
            <a:r>
              <a:rPr lang="ru-RU" sz="2800" dirty="0" err="1" smtClean="0"/>
              <a:t>Кулигина</a:t>
            </a:r>
            <a:r>
              <a:rPr lang="ru-RU" sz="2800" dirty="0" smtClean="0"/>
              <a:t> «над временем». Являясь неким голосом «протеста», и в то же время являясь жителем Калинова, изобретатель изрекает чуждые для «Темного царства» идеи о деле для общего блага. </a:t>
            </a:r>
          </a:p>
          <a:p>
            <a:r>
              <a:rPr lang="ru-RU" sz="2800" dirty="0" smtClean="0"/>
              <a:t>Таким образом, автор позволяет ему «выпадать» из общей картины ценностей жителей города. </a:t>
            </a:r>
            <a:endParaRPr lang="ru-RU" sz="2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86446" y="357166"/>
            <a:ext cx="2928958"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40.   Память текста…</a:t>
            </a:r>
            <a:endParaRPr lang="ru-RU" sz="2000" b="1" dirty="0">
              <a:solidFill>
                <a:schemeClr val="bg1"/>
              </a:solidFill>
            </a:endParaRPr>
          </a:p>
        </p:txBody>
      </p:sp>
      <p:sp>
        <p:nvSpPr>
          <p:cNvPr id="5" name="TextBox 4"/>
          <p:cNvSpPr txBox="1"/>
          <p:nvPr/>
        </p:nvSpPr>
        <p:spPr>
          <a:xfrm>
            <a:off x="357158" y="568091"/>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387508"/>
            <a:ext cx="8286808" cy="5078313"/>
          </a:xfrm>
          <a:prstGeom prst="rect">
            <a:avLst/>
          </a:prstGeom>
          <a:noFill/>
        </p:spPr>
        <p:txBody>
          <a:bodyPr wrap="square" rtlCol="0">
            <a:spAutoFit/>
          </a:bodyPr>
          <a:lstStyle/>
          <a:p>
            <a:r>
              <a:rPr lang="ru-RU" sz="2800" b="1" dirty="0" smtClean="0"/>
              <a:t>Борис в финальной сцене прощания с Катериной: </a:t>
            </a:r>
          </a:p>
          <a:p>
            <a:pPr marL="457200" indent="-457200">
              <a:buAutoNum type="arabicPeriod"/>
            </a:pPr>
            <a:r>
              <a:rPr lang="ru-RU" sz="2400" dirty="0" smtClean="0"/>
              <a:t>Ах, кабы знали эти люди, каково мне прощаться с тобой! Боже мой! Дай бог, чтоб им когда-нибудь так же сладко было как мне теперь. Прощай, Катя! Злодеи вы! Изверги! Эх, кабы сила!</a:t>
            </a:r>
          </a:p>
          <a:p>
            <a:pPr marL="457200" indent="-457200">
              <a:buAutoNum type="arabicPeriod"/>
            </a:pPr>
            <a:r>
              <a:rPr lang="ru-RU" sz="2400" dirty="0" smtClean="0"/>
              <a:t> Эх, Катя, Катерина. Не кручинься, скоро свидимся, не успеешь глазом моргнуть, как встретимся здесь – на берегу Волги. </a:t>
            </a:r>
          </a:p>
          <a:p>
            <a:pPr marL="457200" indent="-457200">
              <a:buAutoNum type="arabicPeriod"/>
            </a:pPr>
            <a:r>
              <a:rPr lang="ru-RU" sz="2400" dirty="0" smtClean="0"/>
              <a:t> Да и пусть болтают, что хотят. Оставь, не думай об этом. Ведь любовь-то наша пройдет через все оковы и преграды, словно вода, словно дым, и будем мы вместе, несмотря на невзгоды. </a:t>
            </a:r>
          </a:p>
          <a:p>
            <a:endParaRPr lang="ru-RU" sz="3200" dirty="0"/>
          </a:p>
        </p:txBody>
      </p:sp>
      <p:sp>
        <p:nvSpPr>
          <p:cNvPr id="7" name="TextBox 6"/>
          <p:cNvSpPr txBox="1"/>
          <p:nvPr/>
        </p:nvSpPr>
        <p:spPr>
          <a:xfrm>
            <a:off x="357158" y="5925941"/>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357422" y="5916059"/>
            <a:ext cx="1927131" cy="584775"/>
          </a:xfrm>
          <a:prstGeom prst="rect">
            <a:avLst/>
          </a:prstGeom>
          <a:noFill/>
        </p:spPr>
        <p:txBody>
          <a:bodyPr wrap="none" rtlCol="0">
            <a:spAutoFit/>
          </a:bodyPr>
          <a:lstStyle/>
          <a:p>
            <a:r>
              <a:rPr lang="ru-RU" sz="3200" b="1" dirty="0" smtClean="0">
                <a:solidFill>
                  <a:srgbClr val="C00000"/>
                </a:solidFill>
              </a:rPr>
              <a:t>1 вариант</a:t>
            </a:r>
            <a:endParaRPr lang="ru-RU" sz="32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15008" y="428604"/>
            <a:ext cx="3000396" cy="7143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41.   Узнай героя</a:t>
            </a:r>
            <a:endParaRPr lang="ru-RU" sz="2000" b="1" dirty="0">
              <a:solidFill>
                <a:schemeClr val="tx1"/>
              </a:solidFill>
            </a:endParaRPr>
          </a:p>
        </p:txBody>
      </p:sp>
      <p:sp>
        <p:nvSpPr>
          <p:cNvPr id="5" name="TextBox 4"/>
          <p:cNvSpPr txBox="1"/>
          <p:nvPr/>
        </p:nvSpPr>
        <p:spPr>
          <a:xfrm>
            <a:off x="357158" y="428604"/>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285860"/>
            <a:ext cx="5357850" cy="4524315"/>
          </a:xfrm>
          <a:prstGeom prst="rect">
            <a:avLst/>
          </a:prstGeom>
          <a:noFill/>
        </p:spPr>
        <p:txBody>
          <a:bodyPr wrap="square" rtlCol="0">
            <a:spAutoFit/>
          </a:bodyPr>
          <a:lstStyle/>
          <a:p>
            <a:pPr fontAlgn="base"/>
            <a:r>
              <a:rPr lang="ru-RU" sz="2400" dirty="0" smtClean="0"/>
              <a:t>Островский не соизволил упомянуть о том, как выглядит персонаж. Скорее всего, среднего возраста. Волосы нечесаные.</a:t>
            </a:r>
          </a:p>
          <a:p>
            <a:pPr fontAlgn="base"/>
            <a:r>
              <a:rPr lang="ru-RU" sz="2400" dirty="0" smtClean="0"/>
              <a:t>Мы скорее даже больше слышим персонаж, чем видим его:</a:t>
            </a:r>
          </a:p>
          <a:p>
            <a:pPr fontAlgn="base"/>
            <a:r>
              <a:rPr lang="ru-RU" sz="2400" i="1" dirty="0" smtClean="0"/>
              <a:t>«</a:t>
            </a:r>
            <a:r>
              <a:rPr lang="ru-RU" sz="2400" i="1" dirty="0" err="1" smtClean="0"/>
              <a:t>Бла-а-лепие</a:t>
            </a:r>
            <a:r>
              <a:rPr lang="ru-RU" sz="2400" i="1" dirty="0" smtClean="0"/>
              <a:t>, милая, </a:t>
            </a:r>
            <a:r>
              <a:rPr lang="ru-RU" sz="2400" i="1" dirty="0" err="1" smtClean="0"/>
              <a:t>бла-а-лепие</a:t>
            </a:r>
            <a:r>
              <a:rPr lang="ru-RU" sz="2400" i="1" dirty="0" smtClean="0"/>
              <a:t>! Красота дивная! Да что уж говорить! В обетованной земле живете! И купечество все народ благочестивый, добродетелями многими украшенный».</a:t>
            </a:r>
            <a:endParaRPr lang="ru-RU" sz="2400" i="1" dirty="0"/>
          </a:p>
        </p:txBody>
      </p:sp>
      <p:sp>
        <p:nvSpPr>
          <p:cNvPr id="7" name="TextBox 6"/>
          <p:cNvSpPr txBox="1"/>
          <p:nvPr/>
        </p:nvSpPr>
        <p:spPr>
          <a:xfrm>
            <a:off x="571472" y="5857892"/>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285984" y="5857892"/>
            <a:ext cx="3724096" cy="584775"/>
          </a:xfrm>
          <a:prstGeom prst="rect">
            <a:avLst/>
          </a:prstGeom>
          <a:noFill/>
        </p:spPr>
        <p:txBody>
          <a:bodyPr wrap="none" rtlCol="0">
            <a:spAutoFit/>
          </a:bodyPr>
          <a:lstStyle/>
          <a:p>
            <a:r>
              <a:rPr lang="ru-RU" sz="3200" dirty="0" smtClean="0">
                <a:solidFill>
                  <a:srgbClr val="C00000"/>
                </a:solidFill>
              </a:rPr>
              <a:t>Странница </a:t>
            </a:r>
            <a:r>
              <a:rPr lang="ru-RU" sz="3200" dirty="0" err="1" smtClean="0">
                <a:solidFill>
                  <a:srgbClr val="C00000"/>
                </a:solidFill>
              </a:rPr>
              <a:t>Феклуша</a:t>
            </a:r>
            <a:endParaRPr lang="ru-RU" sz="3200" dirty="0">
              <a:solidFill>
                <a:srgbClr val="C00000"/>
              </a:solidFill>
            </a:endParaRPr>
          </a:p>
        </p:txBody>
      </p:sp>
      <p:pic>
        <p:nvPicPr>
          <p:cNvPr id="10" name="Рисунок 9" descr="id-9-Feklusha-Eskiz-kostyuma-k-spektaklyu-po-drame-A-N-Ostrovskogo-Groza-1916.jpg"/>
          <p:cNvPicPr>
            <a:picLocks noChangeAspect="1"/>
          </p:cNvPicPr>
          <p:nvPr/>
        </p:nvPicPr>
        <p:blipFill>
          <a:blip r:embed="rId3" cstate="print"/>
          <a:stretch>
            <a:fillRect/>
          </a:stretch>
        </p:blipFill>
        <p:spPr>
          <a:xfrm>
            <a:off x="5929322" y="1214422"/>
            <a:ext cx="2571768" cy="479019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4857752" y="357166"/>
            <a:ext cx="4000528" cy="64294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42.   «Гроза» и её философия</a:t>
            </a:r>
            <a:endParaRPr lang="ru-RU" sz="2000" b="1" dirty="0">
              <a:solidFill>
                <a:schemeClr val="tx1"/>
              </a:solidFill>
            </a:endParaRPr>
          </a:p>
        </p:txBody>
      </p:sp>
      <p:sp>
        <p:nvSpPr>
          <p:cNvPr id="6" name="TextBox 5"/>
          <p:cNvSpPr txBox="1"/>
          <p:nvPr/>
        </p:nvSpPr>
        <p:spPr>
          <a:xfrm>
            <a:off x="428596" y="357166"/>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7" name="TextBox 6"/>
          <p:cNvSpPr txBox="1"/>
          <p:nvPr/>
        </p:nvSpPr>
        <p:spPr>
          <a:xfrm>
            <a:off x="357158" y="1285860"/>
            <a:ext cx="8501122" cy="3046988"/>
          </a:xfrm>
          <a:prstGeom prst="rect">
            <a:avLst/>
          </a:prstGeom>
          <a:noFill/>
        </p:spPr>
        <p:txBody>
          <a:bodyPr wrap="square" rtlCol="0">
            <a:spAutoFit/>
          </a:bodyPr>
          <a:lstStyle/>
          <a:p>
            <a:r>
              <a:rPr lang="ru-RU" sz="2400" dirty="0" smtClean="0"/>
              <a:t>Как известно, именно пьесы А. Н. Островского обогатили русскую литературу яркими женскими образами и характерами. Сравните Катерину и Ларису </a:t>
            </a:r>
            <a:r>
              <a:rPr lang="ru-RU" sz="2400" dirty="0" err="1" smtClean="0"/>
              <a:t>Огудалову</a:t>
            </a:r>
            <a:r>
              <a:rPr lang="ru-RU" sz="2400" dirty="0" smtClean="0"/>
              <a:t>. Назовите сближающие их обстоятельства судьбы. Не менее 5 положений. </a:t>
            </a:r>
          </a:p>
          <a:p>
            <a:endParaRPr lang="ru-RU" sz="2400" dirty="0" smtClean="0"/>
          </a:p>
          <a:p>
            <a:endParaRPr lang="ru-RU" sz="2400" dirty="0" smtClean="0"/>
          </a:p>
          <a:p>
            <a:endParaRPr lang="ru-RU" sz="2400" dirty="0"/>
          </a:p>
        </p:txBody>
      </p:sp>
      <p:sp>
        <p:nvSpPr>
          <p:cNvPr id="8" name="TextBox 7"/>
          <p:cNvSpPr txBox="1"/>
          <p:nvPr/>
        </p:nvSpPr>
        <p:spPr>
          <a:xfrm>
            <a:off x="357158" y="3286124"/>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9" name="TextBox 8"/>
          <p:cNvSpPr txBox="1"/>
          <p:nvPr/>
        </p:nvSpPr>
        <p:spPr>
          <a:xfrm>
            <a:off x="357158" y="4000504"/>
            <a:ext cx="8215370" cy="2677656"/>
          </a:xfrm>
          <a:prstGeom prst="rect">
            <a:avLst/>
          </a:prstGeom>
          <a:noFill/>
        </p:spPr>
        <p:txBody>
          <a:bodyPr wrap="square" rtlCol="0">
            <a:spAutoFit/>
          </a:bodyPr>
          <a:lstStyle/>
          <a:p>
            <a:pPr marL="457200" indent="-457200">
              <a:buAutoNum type="arabicPeriod"/>
            </a:pPr>
            <a:r>
              <a:rPr lang="ru-RU" sz="2400" dirty="0" smtClean="0">
                <a:solidFill>
                  <a:srgbClr val="C00000"/>
                </a:solidFill>
              </a:rPr>
              <a:t> Для обеих смерть становится освобождением.</a:t>
            </a:r>
          </a:p>
          <a:p>
            <a:pPr marL="457200" indent="-457200">
              <a:buAutoNum type="arabicPeriod"/>
            </a:pPr>
            <a:r>
              <a:rPr lang="ru-RU" sz="2400" dirty="0" smtClean="0">
                <a:solidFill>
                  <a:srgbClr val="C00000"/>
                </a:solidFill>
              </a:rPr>
              <a:t> Их избранниками поневоле становятся слабые мужчины: Тихон Кабанов и </a:t>
            </a:r>
            <a:r>
              <a:rPr lang="ru-RU" sz="2400" dirty="0" err="1" smtClean="0">
                <a:solidFill>
                  <a:srgbClr val="C00000"/>
                </a:solidFill>
              </a:rPr>
              <a:t>Карандышев</a:t>
            </a:r>
            <a:r>
              <a:rPr lang="ru-RU" sz="2400" dirty="0" smtClean="0">
                <a:solidFill>
                  <a:srgbClr val="C00000"/>
                </a:solidFill>
              </a:rPr>
              <a:t>. </a:t>
            </a:r>
          </a:p>
          <a:p>
            <a:pPr marL="457200" indent="-457200">
              <a:buAutoNum type="arabicPeriod"/>
            </a:pPr>
            <a:r>
              <a:rPr lang="ru-RU" sz="2400" dirty="0" smtClean="0">
                <a:solidFill>
                  <a:srgbClr val="C00000"/>
                </a:solidFill>
              </a:rPr>
              <a:t> Для обеих Волга – символ свободы, принесший им смерть. </a:t>
            </a:r>
          </a:p>
          <a:p>
            <a:pPr marL="457200" indent="-457200">
              <a:buAutoNum type="arabicPeriod"/>
            </a:pPr>
            <a:r>
              <a:rPr lang="ru-RU" sz="2400" dirty="0" smtClean="0">
                <a:solidFill>
                  <a:srgbClr val="C00000"/>
                </a:solidFill>
              </a:rPr>
              <a:t> Обе богобоязненны, ходят в церковь. </a:t>
            </a:r>
          </a:p>
          <a:p>
            <a:pPr marL="457200" indent="-457200">
              <a:buAutoNum type="arabicPeriod"/>
            </a:pPr>
            <a:r>
              <a:rPr lang="ru-RU" sz="2400" dirty="0" smtClean="0">
                <a:solidFill>
                  <a:srgbClr val="C00000"/>
                </a:solidFill>
              </a:rPr>
              <a:t> Обе хотят любить, но не находят любви. </a:t>
            </a:r>
            <a:endParaRPr lang="ru-RU" sz="2400"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nextCondLst>
                <p:cond evt="onClick" delay="0">
                  <p:tgtEl>
                    <p:spTgt spid="6"/>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nextCondLst>
                <p:cond evt="onClick" delay="0">
                  <p:tgtEl>
                    <p:spTgt spid="8"/>
                  </p:tgtEl>
                </p:cond>
              </p:nextCondLst>
            </p:seq>
          </p:childTnLst>
        </p:cTn>
      </p:par>
    </p:tnLst>
    <p:bldLst>
      <p:bldP spid="7"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643570" y="285728"/>
            <a:ext cx="3071834" cy="57150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43.   Символы говорят…</a:t>
            </a:r>
            <a:endParaRPr lang="ru-RU" sz="2000" b="1" dirty="0">
              <a:solidFill>
                <a:schemeClr val="tx1"/>
              </a:solidFill>
            </a:endParaRPr>
          </a:p>
        </p:txBody>
      </p:sp>
      <p:sp>
        <p:nvSpPr>
          <p:cNvPr id="5" name="TextBox 4"/>
          <p:cNvSpPr txBox="1"/>
          <p:nvPr/>
        </p:nvSpPr>
        <p:spPr>
          <a:xfrm>
            <a:off x="357158" y="500042"/>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57158" y="1214422"/>
            <a:ext cx="8286808" cy="2369880"/>
          </a:xfrm>
          <a:prstGeom prst="rect">
            <a:avLst/>
          </a:prstGeom>
          <a:noFill/>
        </p:spPr>
        <p:txBody>
          <a:bodyPr wrap="square" rtlCol="0">
            <a:spAutoFit/>
          </a:bodyPr>
          <a:lstStyle/>
          <a:p>
            <a:r>
              <a:rPr lang="ru-RU" sz="2400" dirty="0" smtClean="0">
                <a:latin typeface="Times New Roman" pitchFamily="18" charset="0"/>
                <a:cs typeface="Times New Roman" pitchFamily="18" charset="0"/>
              </a:rPr>
              <a:t>Автор показывает, что у Марфы Игнатьевны и Катерины есть схожие духовные скрепы – веры в Бога, христианские практики – молитва, посещение храма, </a:t>
            </a:r>
            <a:r>
              <a:rPr lang="ru-RU" sz="2400" dirty="0" err="1" smtClean="0">
                <a:latin typeface="Times New Roman" pitchFamily="18" charset="0"/>
                <a:cs typeface="Times New Roman" pitchFamily="18" charset="0"/>
              </a:rPr>
              <a:t>привечание</a:t>
            </a:r>
            <a:r>
              <a:rPr lang="ru-RU" sz="2400" dirty="0" smtClean="0">
                <a:latin typeface="Times New Roman" pitchFamily="18" charset="0"/>
                <a:cs typeface="Times New Roman" pitchFamily="18" charset="0"/>
              </a:rPr>
              <a:t> странниц. </a:t>
            </a:r>
          </a:p>
          <a:p>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Но одинакова ли вера двух героинь? </a:t>
            </a:r>
          </a:p>
          <a:p>
            <a:endParaRPr lang="ru-RU" sz="2800" b="1" dirty="0">
              <a:latin typeface="Times New Roman" pitchFamily="18" charset="0"/>
              <a:cs typeface="Times New Roman" pitchFamily="18" charset="0"/>
            </a:endParaRPr>
          </a:p>
        </p:txBody>
      </p:sp>
      <p:sp>
        <p:nvSpPr>
          <p:cNvPr id="7" name="TextBox 6"/>
          <p:cNvSpPr txBox="1"/>
          <p:nvPr/>
        </p:nvSpPr>
        <p:spPr>
          <a:xfrm>
            <a:off x="6715140" y="2571744"/>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428596" y="3429000"/>
            <a:ext cx="7215238" cy="3170099"/>
          </a:xfrm>
          <a:prstGeom prst="rect">
            <a:avLst/>
          </a:prstGeom>
          <a:noFill/>
        </p:spPr>
        <p:txBody>
          <a:bodyPr wrap="square" rtlCol="0">
            <a:spAutoFit/>
          </a:bodyPr>
          <a:lstStyle/>
          <a:p>
            <a:r>
              <a:rPr lang="ru-RU" sz="2000" dirty="0" smtClean="0"/>
              <a:t>В девичестве Катерина делала именно то, чего требует от домашних Кабаниха: жила согласно традиционному укладу купечества. Ровно это делает Катерина — причем не «из-под неволи», а от души, искренне.</a:t>
            </a:r>
          </a:p>
          <a:p>
            <a:r>
              <a:rPr lang="ru-RU" sz="2000" dirty="0" smtClean="0"/>
              <a:t>Как ни странно, именно у этих героинь, Катерины и Кабанихи, — обычно противопоставляемых! — наиболее близкие взгляды на жизнь. Различие между ними не в моральных нормах, а в отношении к ним: Кабаниха хочет, чтобы люди следовали «</a:t>
            </a:r>
            <a:r>
              <a:rPr lang="ru-RU" sz="2000" dirty="0" err="1" smtClean="0"/>
              <a:t>калиновскому</a:t>
            </a:r>
            <a:r>
              <a:rPr lang="ru-RU" sz="2000" dirty="0" smtClean="0"/>
              <a:t>» жизненному кодексу по необходимости, а Катерина считает, что это должно идти от души.</a:t>
            </a:r>
            <a:endParaRPr lang="ru-RU"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857884" y="357166"/>
            <a:ext cx="3000396" cy="642942"/>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44.   Память текста…</a:t>
            </a:r>
            <a:endParaRPr lang="ru-RU" sz="2000" b="1" dirty="0">
              <a:solidFill>
                <a:schemeClr val="bg1"/>
              </a:solidFill>
            </a:endParaRPr>
          </a:p>
        </p:txBody>
      </p:sp>
      <p:sp>
        <p:nvSpPr>
          <p:cNvPr id="5" name="TextBox 4"/>
          <p:cNvSpPr txBox="1"/>
          <p:nvPr/>
        </p:nvSpPr>
        <p:spPr>
          <a:xfrm>
            <a:off x="428596" y="357166"/>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1133380"/>
            <a:ext cx="7929585" cy="5724644"/>
          </a:xfrm>
          <a:prstGeom prst="rect">
            <a:avLst/>
          </a:prstGeom>
          <a:noFill/>
        </p:spPr>
        <p:txBody>
          <a:bodyPr wrap="square" rtlCol="0">
            <a:spAutoFit/>
          </a:bodyPr>
          <a:lstStyle/>
          <a:p>
            <a:r>
              <a:rPr lang="ru-RU" sz="2400" b="1" dirty="0" smtClean="0">
                <a:latin typeface="Arial" pitchFamily="34" charset="0"/>
                <a:cs typeface="Arial" pitchFamily="34" charset="0"/>
              </a:rPr>
              <a:t>Кабанов о Борисе в 5 действии:</a:t>
            </a:r>
          </a:p>
          <a:p>
            <a:r>
              <a:rPr lang="ru-RU" sz="2000" dirty="0" smtClean="0">
                <a:latin typeface="Arial" pitchFamily="34" charset="0"/>
                <a:cs typeface="Arial" pitchFamily="34" charset="0"/>
              </a:rPr>
              <a:t>1. </a:t>
            </a:r>
            <a:r>
              <a:rPr lang="ru-RU" sz="2000" i="1" dirty="0" smtClean="0">
                <a:latin typeface="Arial" pitchFamily="34" charset="0"/>
                <a:cs typeface="Arial" pitchFamily="34" charset="0"/>
              </a:rPr>
              <a:t>«Ох, уж этот Дикой. Вся его фамилия в его натуре. Мыслимо ли это, как только муж за порог, в чужой огород лазить?! Да пусть леший унесёт его куда подальше, а дядька не в </a:t>
            </a:r>
            <a:r>
              <a:rPr lang="ru-RU" sz="2000" i="1" dirty="0" err="1" smtClean="0">
                <a:latin typeface="Arial" pitchFamily="34" charset="0"/>
                <a:cs typeface="Arial" pitchFamily="34" charset="0"/>
              </a:rPr>
              <a:t>жисть</a:t>
            </a:r>
            <a:r>
              <a:rPr lang="ru-RU" sz="2000" i="1" dirty="0" smtClean="0">
                <a:latin typeface="Arial" pitchFamily="34" charset="0"/>
                <a:cs typeface="Arial" pitchFamily="34" charset="0"/>
              </a:rPr>
              <a:t> не даст ему ни копейки».  </a:t>
            </a:r>
          </a:p>
          <a:p>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a:p>
            <a:r>
              <a:rPr lang="ru-RU" sz="2000" dirty="0" smtClean="0">
                <a:latin typeface="Arial" pitchFamily="34" charset="0"/>
                <a:cs typeface="Arial" pitchFamily="34" charset="0"/>
              </a:rPr>
              <a:t>2. </a:t>
            </a:r>
            <a:r>
              <a:rPr lang="ru-RU" sz="2000" i="1" dirty="0" smtClean="0">
                <a:latin typeface="Arial" pitchFamily="34" charset="0"/>
                <a:cs typeface="Arial" pitchFamily="34" charset="0"/>
              </a:rPr>
              <a:t>«А ведь я и сам виноват, </a:t>
            </a:r>
            <a:r>
              <a:rPr lang="ru-RU" sz="2000" i="1" dirty="0" err="1" smtClean="0">
                <a:latin typeface="Arial" pitchFamily="34" charset="0"/>
                <a:cs typeface="Arial" pitchFamily="34" charset="0"/>
              </a:rPr>
              <a:t>Кулигин</a:t>
            </a:r>
            <a:r>
              <a:rPr lang="ru-RU" sz="2000" i="1" dirty="0" smtClean="0">
                <a:latin typeface="Arial" pitchFamily="34" charset="0"/>
                <a:cs typeface="Arial" pitchFamily="34" charset="0"/>
              </a:rPr>
              <a:t>. Правильно меня матушка </a:t>
            </a:r>
            <a:r>
              <a:rPr lang="ru-RU" sz="2000" i="1" dirty="0" err="1" smtClean="0">
                <a:latin typeface="Arial" pitchFamily="34" charset="0"/>
                <a:cs typeface="Arial" pitchFamily="34" charset="0"/>
              </a:rPr>
              <a:t>дураком</a:t>
            </a:r>
            <a:r>
              <a:rPr lang="ru-RU" sz="2000" i="1" dirty="0" smtClean="0">
                <a:latin typeface="Arial" pitchFamily="34" charset="0"/>
                <a:cs typeface="Arial" pitchFamily="34" charset="0"/>
              </a:rPr>
              <a:t> величает... Коли б не был </a:t>
            </a:r>
            <a:r>
              <a:rPr lang="ru-RU" sz="2000" i="1" dirty="0" err="1" smtClean="0">
                <a:latin typeface="Arial" pitchFamily="34" charset="0"/>
                <a:cs typeface="Arial" pitchFamily="34" charset="0"/>
              </a:rPr>
              <a:t>дураком</a:t>
            </a:r>
            <a:r>
              <a:rPr lang="ru-RU" sz="2000" i="1" dirty="0" smtClean="0">
                <a:latin typeface="Arial" pitchFamily="34" charset="0"/>
                <a:cs typeface="Arial" pitchFamily="34" charset="0"/>
              </a:rPr>
              <a:t>, увидел бы, почувствовал вовремя что происходит… Сам виноват я»</a:t>
            </a:r>
          </a:p>
          <a:p>
            <a:endParaRPr lang="ru-RU" sz="2000" dirty="0" smtClean="0">
              <a:latin typeface="Arial" pitchFamily="34" charset="0"/>
              <a:cs typeface="Arial" pitchFamily="34" charset="0"/>
            </a:endParaRPr>
          </a:p>
          <a:p>
            <a:r>
              <a:rPr lang="ru-RU" sz="2000" dirty="0" smtClean="0">
                <a:latin typeface="Arial" pitchFamily="34" charset="0"/>
                <a:cs typeface="Arial" pitchFamily="34" charset="0"/>
              </a:rPr>
              <a:t>3. </a:t>
            </a:r>
            <a:r>
              <a:rPr lang="ru-RU" sz="2000" i="1" dirty="0" smtClean="0">
                <a:latin typeface="Arial" pitchFamily="34" charset="0"/>
                <a:cs typeface="Arial" pitchFamily="34" charset="0"/>
              </a:rPr>
              <a:t>«Собрался совсем, и лошади уж готовы. Так тоскует, беда! Уж я вижу, что это ему проститься хочется. Ну, да мало ли чего! Будет с него. Враг ведь он мне, </a:t>
            </a:r>
            <a:r>
              <a:rPr lang="ru-RU" sz="2000" i="1" dirty="0" err="1" smtClean="0">
                <a:latin typeface="Arial" pitchFamily="34" charset="0"/>
                <a:cs typeface="Arial" pitchFamily="34" charset="0"/>
              </a:rPr>
              <a:t>Кулигин</a:t>
            </a:r>
            <a:r>
              <a:rPr lang="ru-RU" sz="2000" i="1" dirty="0" smtClean="0">
                <a:latin typeface="Arial" pitchFamily="34" charset="0"/>
                <a:cs typeface="Arial" pitchFamily="34" charset="0"/>
              </a:rPr>
              <a:t>! Расказнить его надобно на части, чтобы знал…»</a:t>
            </a:r>
          </a:p>
          <a:p>
            <a:endParaRPr lang="ru-RU" sz="3000" b="1" dirty="0" smtClean="0">
              <a:latin typeface="Arial" pitchFamily="34" charset="0"/>
              <a:cs typeface="Arial" pitchFamily="34" charset="0"/>
            </a:endParaRPr>
          </a:p>
          <a:p>
            <a:endParaRPr lang="ru-RU" sz="3200" dirty="0">
              <a:latin typeface="Arial" pitchFamily="34" charset="0"/>
              <a:cs typeface="Arial" pitchFamily="34" charset="0"/>
            </a:endParaRPr>
          </a:p>
        </p:txBody>
      </p:sp>
      <p:sp>
        <p:nvSpPr>
          <p:cNvPr id="7" name="TextBox 6"/>
          <p:cNvSpPr txBox="1"/>
          <p:nvPr/>
        </p:nvSpPr>
        <p:spPr>
          <a:xfrm>
            <a:off x="357158" y="592933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000232" y="5929330"/>
            <a:ext cx="2944781" cy="584775"/>
          </a:xfrm>
          <a:prstGeom prst="rect">
            <a:avLst/>
          </a:prstGeom>
          <a:noFill/>
        </p:spPr>
        <p:txBody>
          <a:bodyPr wrap="none" rtlCol="0">
            <a:spAutoFit/>
          </a:bodyPr>
          <a:lstStyle/>
          <a:p>
            <a:r>
              <a:rPr lang="ru-RU" sz="3200" b="1" dirty="0" smtClean="0">
                <a:solidFill>
                  <a:srgbClr val="C00000"/>
                </a:solidFill>
              </a:rPr>
              <a:t>Третий вариант</a:t>
            </a:r>
            <a:endParaRPr lang="ru-RU" sz="32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357818" y="428604"/>
            <a:ext cx="3357586" cy="64294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45.   Я - критик</a:t>
            </a:r>
            <a:endParaRPr lang="ru-RU" sz="2000" b="1" dirty="0">
              <a:solidFill>
                <a:schemeClr val="tx1"/>
              </a:solidFill>
            </a:endParaRPr>
          </a:p>
        </p:txBody>
      </p:sp>
      <p:sp>
        <p:nvSpPr>
          <p:cNvPr id="5" name="TextBox 4"/>
          <p:cNvSpPr txBox="1"/>
          <p:nvPr/>
        </p:nvSpPr>
        <p:spPr>
          <a:xfrm>
            <a:off x="428596" y="357166"/>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7" name="TextBox 6"/>
          <p:cNvSpPr txBox="1"/>
          <p:nvPr/>
        </p:nvSpPr>
        <p:spPr>
          <a:xfrm>
            <a:off x="7143768" y="4214818"/>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10" name="TextBox 9"/>
          <p:cNvSpPr txBox="1"/>
          <p:nvPr/>
        </p:nvSpPr>
        <p:spPr>
          <a:xfrm>
            <a:off x="357158" y="1000108"/>
            <a:ext cx="8786842" cy="3416320"/>
          </a:xfrm>
          <a:prstGeom prst="rect">
            <a:avLst/>
          </a:prstGeom>
          <a:noFill/>
        </p:spPr>
        <p:txBody>
          <a:bodyPr wrap="square" rtlCol="0">
            <a:spAutoFit/>
          </a:bodyPr>
          <a:lstStyle/>
          <a:p>
            <a:r>
              <a:rPr lang="ru-RU" sz="2400" i="1" dirty="0" smtClean="0"/>
              <a:t>В критике пьес Островского можно часто найти упоминание связки произведений «Гроза» и «Бесприданница». Первая – как приближение реформ, второе – как их переосмысление и освоение.  Попробуйте привести 3 примера связи пьес, как отражение единого процесса в обществе. </a:t>
            </a:r>
          </a:p>
          <a:p>
            <a:r>
              <a:rPr lang="ru-RU" sz="2400" b="1" dirty="0" smtClean="0"/>
              <a:t>Относительно: </a:t>
            </a:r>
          </a:p>
          <a:p>
            <a:pPr marL="457200" indent="-457200">
              <a:buAutoNum type="arabicPeriod"/>
            </a:pPr>
            <a:r>
              <a:rPr lang="ru-RU" sz="2400" b="1" dirty="0" smtClean="0"/>
              <a:t> Технического прогресса</a:t>
            </a:r>
          </a:p>
          <a:p>
            <a:pPr marL="457200" indent="-457200">
              <a:buAutoNum type="arabicPeriod"/>
            </a:pPr>
            <a:r>
              <a:rPr lang="ru-RU" sz="2400" b="1" dirty="0" smtClean="0"/>
              <a:t> Внешнего образа городов на Волге</a:t>
            </a:r>
          </a:p>
          <a:p>
            <a:pPr marL="457200" indent="-457200">
              <a:buAutoNum type="arabicPeriod"/>
            </a:pPr>
            <a:r>
              <a:rPr lang="ru-RU" sz="2400" b="1" dirty="0" smtClean="0"/>
              <a:t> Ведущих ценностей</a:t>
            </a:r>
            <a:endParaRPr lang="ru-RU" sz="2400" b="1" dirty="0"/>
          </a:p>
        </p:txBody>
      </p:sp>
      <p:sp>
        <p:nvSpPr>
          <p:cNvPr id="12" name="TextBox 11"/>
          <p:cNvSpPr txBox="1"/>
          <p:nvPr/>
        </p:nvSpPr>
        <p:spPr>
          <a:xfrm>
            <a:off x="428596" y="5072074"/>
            <a:ext cx="7143800" cy="1754326"/>
          </a:xfrm>
          <a:prstGeom prst="rect">
            <a:avLst/>
          </a:prstGeom>
          <a:noFill/>
        </p:spPr>
        <p:txBody>
          <a:bodyPr wrap="square" rtlCol="0">
            <a:spAutoFit/>
          </a:bodyPr>
          <a:lstStyle/>
          <a:p>
            <a:pPr marL="342900" indent="-342900">
              <a:buAutoNum type="arabicPeriod"/>
            </a:pPr>
            <a:r>
              <a:rPr lang="ru-RU" dirty="0" smtClean="0"/>
              <a:t>В Г. Боятся и отрицают технический прогресс, в Б. используют для извлечения прибыли</a:t>
            </a:r>
          </a:p>
          <a:p>
            <a:pPr marL="342900" indent="-342900">
              <a:buAutoNum type="arabicPeriod"/>
            </a:pPr>
            <a:r>
              <a:rPr lang="ru-RU" dirty="0" smtClean="0"/>
              <a:t> В Г. Мы видим только трактиры и разруху, в Б. набережную, магазины, улицы. </a:t>
            </a:r>
          </a:p>
          <a:p>
            <a:pPr marL="342900" indent="-342900">
              <a:buAutoNum type="arabicPeriod"/>
            </a:pPr>
            <a:r>
              <a:rPr lang="ru-RU" dirty="0" smtClean="0"/>
              <a:t> В Г. Ведущие ценности – устаревшие деспотичные моральные устои, в Б. – только деньги, классовая принадлежность.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428596" y="571480"/>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57158" y="1285860"/>
            <a:ext cx="8535322" cy="2462213"/>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В чем воплощение чистоты Катерины? Какой сюжетный поворот использует автор, чтобы дать нам понять это?</a:t>
            </a:r>
          </a:p>
          <a:p>
            <a:endParaRPr lang="ru-RU" sz="3500" b="1" dirty="0" smtClean="0">
              <a:latin typeface="Times New Roman" pitchFamily="18" charset="0"/>
              <a:cs typeface="Times New Roman" pitchFamily="18" charset="0"/>
            </a:endParaRPr>
          </a:p>
          <a:p>
            <a:endParaRPr lang="ru-RU" sz="3500" b="1" dirty="0">
              <a:solidFill>
                <a:schemeClr val="accent2">
                  <a:lumMod val="50000"/>
                </a:schemeClr>
              </a:solidFill>
              <a:latin typeface="Times New Roman" pitchFamily="18" charset="0"/>
              <a:cs typeface="Times New Roman" pitchFamily="18" charset="0"/>
            </a:endParaRPr>
          </a:p>
        </p:txBody>
      </p:sp>
      <p:sp>
        <p:nvSpPr>
          <p:cNvPr id="7" name="TextBox 6"/>
          <p:cNvSpPr txBox="1"/>
          <p:nvPr/>
        </p:nvSpPr>
        <p:spPr>
          <a:xfrm>
            <a:off x="395536" y="270892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467544" y="3212976"/>
            <a:ext cx="7884368" cy="2554545"/>
          </a:xfrm>
          <a:prstGeom prst="rect">
            <a:avLst/>
          </a:prstGeom>
          <a:noFill/>
        </p:spPr>
        <p:txBody>
          <a:bodyPr wrap="square" rtlCol="0">
            <a:spAutoFit/>
          </a:bodyPr>
          <a:lstStyle/>
          <a:p>
            <a:endParaRPr lang="ru-RU" sz="2000" dirty="0" smtClean="0"/>
          </a:p>
          <a:p>
            <a:r>
              <a:rPr lang="ru-RU" sz="2000" dirty="0" smtClean="0"/>
              <a:t>Возвращает нас в детство Екатерины. Нездешние сады и дворцы, пение ангельских голосов, полет во сне — все это символы чистой души, еще не знающей противоречий и сомнений. Но безудержное движение времени находит выражение и в снах Катерины: «Уж не снятся - мне, Варя, как прежде, райские деревья да горы; а точно меня кто-то обнимает так горячо-горячо и ведет меня куда-то, и я иду за ним, иду...». Так переживания Катерины находят отражение в снах.</a:t>
            </a:r>
            <a:endParaRPr lang="ru-RU" sz="2000" b="1" dirty="0">
              <a:solidFill>
                <a:srgbClr val="C00000"/>
              </a:solidFill>
            </a:endParaRPr>
          </a:p>
        </p:txBody>
      </p:sp>
      <p:sp>
        <p:nvSpPr>
          <p:cNvPr id="10" name="Скругленный прямоугольник 9"/>
          <p:cNvSpPr/>
          <p:nvPr/>
        </p:nvSpPr>
        <p:spPr>
          <a:xfrm>
            <a:off x="4929190" y="482372"/>
            <a:ext cx="3786214" cy="714380"/>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46.   «Гроза» и её философия…</a:t>
            </a:r>
            <a:endParaRPr lang="ru-RU" sz="2000" b="1" dirty="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5643570" y="214290"/>
            <a:ext cx="3286148"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00034" y="353777"/>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71472" y="1377626"/>
            <a:ext cx="8429684" cy="3908762"/>
          </a:xfrm>
          <a:prstGeom prst="rect">
            <a:avLst/>
          </a:prstGeom>
          <a:noFill/>
        </p:spPr>
        <p:txBody>
          <a:bodyPr wrap="square" rtlCol="0">
            <a:spAutoFit/>
          </a:bodyPr>
          <a:lstStyle/>
          <a:p>
            <a:r>
              <a:rPr lang="ru-RU" sz="2400" b="1" cap="all" dirty="0" smtClean="0">
                <a:solidFill>
                  <a:srgbClr val="C00000"/>
                </a:solidFill>
              </a:rPr>
              <a:t>О чем говорил </a:t>
            </a:r>
            <a:r>
              <a:rPr lang="ru-RU" sz="2400" b="1" cap="all" dirty="0" err="1" smtClean="0">
                <a:solidFill>
                  <a:srgbClr val="C00000"/>
                </a:solidFill>
              </a:rPr>
              <a:t>Кулигин</a:t>
            </a:r>
            <a:r>
              <a:rPr lang="ru-RU" sz="2400" b="1" cap="all" dirty="0" smtClean="0">
                <a:solidFill>
                  <a:srgbClr val="C00000"/>
                </a:solidFill>
              </a:rPr>
              <a:t>:</a:t>
            </a:r>
          </a:p>
          <a:p>
            <a:endParaRPr lang="ru-RU" sz="2400" b="1" cap="all" dirty="0" smtClean="0">
              <a:solidFill>
                <a:srgbClr val="C00000"/>
              </a:solidFill>
            </a:endParaRPr>
          </a:p>
          <a:p>
            <a:pPr marL="457200" indent="-457200">
              <a:buAutoNum type="arabicPeriod"/>
            </a:pPr>
            <a:r>
              <a:rPr lang="ru-RU" sz="2000" dirty="0" smtClean="0"/>
              <a:t>«В мещанстве, сударь, вы ничего, кроме грубости да бедности нагольной, не увидите. И никогда нам, сударь, не выбиться из этой коры! Потому как честным трудом никогда не заработать нам больше насущного хлеба…»</a:t>
            </a:r>
          </a:p>
          <a:p>
            <a:pPr marL="457200" indent="-457200">
              <a:buAutoNum type="arabicPeriod"/>
            </a:pPr>
            <a:r>
              <a:rPr lang="ru-RU" sz="2000" dirty="0" smtClean="0"/>
              <a:t> «В мещанстве, сударь, нравы двуличны и жестоки. Пред сильной публикой праведники кротки и безмолвны, а при ничтожной свободе – распущенны и ретивы…»</a:t>
            </a:r>
          </a:p>
          <a:p>
            <a:pPr marL="457200" indent="-457200">
              <a:buAutoNum type="arabicPeriod"/>
            </a:pPr>
            <a:r>
              <a:rPr lang="ru-RU" sz="2000" dirty="0" smtClean="0"/>
              <a:t> «В мещанстве, сударь, нет понятия «совесть», а есть только страх и удовольствие. Между этими двумя огнями и мечутся несчастные, наполняя душу свою новыми грехами…»</a:t>
            </a:r>
          </a:p>
        </p:txBody>
      </p:sp>
      <p:sp>
        <p:nvSpPr>
          <p:cNvPr id="7" name="TextBox 6"/>
          <p:cNvSpPr txBox="1"/>
          <p:nvPr/>
        </p:nvSpPr>
        <p:spPr>
          <a:xfrm>
            <a:off x="714348" y="5643578"/>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285984" y="5715016"/>
            <a:ext cx="3538148" cy="584775"/>
          </a:xfrm>
          <a:prstGeom prst="rect">
            <a:avLst/>
          </a:prstGeom>
          <a:noFill/>
        </p:spPr>
        <p:txBody>
          <a:bodyPr wrap="none" rtlCol="0">
            <a:spAutoFit/>
          </a:bodyPr>
          <a:lstStyle/>
          <a:p>
            <a:r>
              <a:rPr lang="ru-RU" sz="3200" b="1" dirty="0" smtClean="0"/>
              <a:t>1. Первый вариант</a:t>
            </a:r>
            <a:endParaRPr lang="ru-RU" sz="3200" b="1" dirty="0"/>
          </a:p>
        </p:txBody>
      </p:sp>
      <p:sp>
        <p:nvSpPr>
          <p:cNvPr id="9" name="TextBox 8"/>
          <p:cNvSpPr txBox="1"/>
          <p:nvPr/>
        </p:nvSpPr>
        <p:spPr>
          <a:xfrm>
            <a:off x="5914916" y="252691"/>
            <a:ext cx="2443298" cy="461665"/>
          </a:xfrm>
          <a:prstGeom prst="rect">
            <a:avLst/>
          </a:prstGeom>
          <a:noFill/>
        </p:spPr>
        <p:txBody>
          <a:bodyPr wrap="none" rtlCol="0">
            <a:spAutoFit/>
          </a:bodyPr>
          <a:lstStyle/>
          <a:p>
            <a:r>
              <a:rPr lang="ru-RU" sz="2400" b="1" dirty="0" smtClean="0">
                <a:solidFill>
                  <a:schemeClr val="bg1"/>
                </a:solidFill>
              </a:rPr>
              <a:t>2.  Память текста</a:t>
            </a:r>
            <a:endParaRPr lang="ru-RU" sz="2400" b="1"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4"/>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24128" y="620688"/>
            <a:ext cx="2928958" cy="57150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47.   Символы говорят</a:t>
            </a:r>
            <a:endParaRPr lang="ru-RU" sz="2000" b="1" dirty="0">
              <a:solidFill>
                <a:schemeClr val="tx1"/>
              </a:solidFill>
            </a:endParaRPr>
          </a:p>
        </p:txBody>
      </p:sp>
      <p:sp>
        <p:nvSpPr>
          <p:cNvPr id="5" name="TextBox 4"/>
          <p:cNvSpPr txBox="1"/>
          <p:nvPr/>
        </p:nvSpPr>
        <p:spPr>
          <a:xfrm>
            <a:off x="611560" y="692696"/>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67544" y="1412776"/>
            <a:ext cx="7887250" cy="1384995"/>
          </a:xfrm>
          <a:prstGeom prst="rect">
            <a:avLst/>
          </a:prstGeom>
          <a:noFill/>
        </p:spPr>
        <p:txBody>
          <a:bodyPr wrap="square" rtlCol="0">
            <a:spAutoFit/>
          </a:bodyPr>
          <a:lstStyle/>
          <a:p>
            <a:r>
              <a:rPr lang="ru-RU" sz="2800" b="1" dirty="0" smtClean="0"/>
              <a:t>Подумайте, символом чего выступают фантастические рассказы странниц, сплетни и слухи? </a:t>
            </a:r>
            <a:endParaRPr lang="ru-RU" sz="2800" b="1" dirty="0"/>
          </a:p>
        </p:txBody>
      </p:sp>
      <p:sp>
        <p:nvSpPr>
          <p:cNvPr id="7" name="TextBox 6"/>
          <p:cNvSpPr txBox="1"/>
          <p:nvPr/>
        </p:nvSpPr>
        <p:spPr>
          <a:xfrm>
            <a:off x="395536" y="5517232"/>
            <a:ext cx="1542089" cy="646331"/>
          </a:xfrm>
          <a:prstGeom prst="rect">
            <a:avLst/>
          </a:prstGeom>
          <a:noFill/>
        </p:spPr>
        <p:txBody>
          <a:bodyPr wrap="none" rtlCol="0">
            <a:spAutoFit/>
          </a:bodyPr>
          <a:lstStyle/>
          <a:p>
            <a:r>
              <a:rPr lang="ru-RU" sz="3600" b="1" dirty="0" smtClean="0">
                <a:solidFill>
                  <a:srgbClr val="C00000"/>
                </a:solidFill>
              </a:rPr>
              <a:t>ОТВЕТ:</a:t>
            </a:r>
            <a:endParaRPr lang="ru-RU" sz="2800" b="1" dirty="0">
              <a:solidFill>
                <a:srgbClr val="C00000"/>
              </a:solidFill>
            </a:endParaRPr>
          </a:p>
        </p:txBody>
      </p:sp>
      <p:sp>
        <p:nvSpPr>
          <p:cNvPr id="8" name="TextBox 7"/>
          <p:cNvSpPr txBox="1"/>
          <p:nvPr/>
        </p:nvSpPr>
        <p:spPr>
          <a:xfrm>
            <a:off x="467544" y="2780928"/>
            <a:ext cx="7416824" cy="2677656"/>
          </a:xfrm>
          <a:prstGeom prst="rect">
            <a:avLst/>
          </a:prstGeom>
          <a:noFill/>
        </p:spPr>
        <p:txBody>
          <a:bodyPr wrap="square" rtlCol="0">
            <a:spAutoFit/>
          </a:bodyPr>
          <a:lstStyle/>
          <a:p>
            <a:r>
              <a:rPr lang="ru-RU" sz="2400" dirty="0" smtClean="0"/>
              <a:t>Жители городка, например, верят, что Литва упала с неба: </a:t>
            </a:r>
          </a:p>
          <a:p>
            <a:r>
              <a:rPr lang="ru-RU" sz="2400" dirty="0" smtClean="0"/>
              <a:t>1-й . А говорят, братец ты мой, она на нас с неба упала. &lt;...&gt;  Женщина . Толкуй еще! Все знают, что с неба; и где был какой бой с ней, там для памяти курганы насыпаны.  </a:t>
            </a:r>
          </a:p>
          <a:p>
            <a:r>
              <a:rPr lang="ru-RU" sz="2400" dirty="0" smtClean="0"/>
              <a:t>1-й . А что, братец ты мой! Ведь это так точно!</a:t>
            </a:r>
            <a:endParaRPr lang="ru-RU" sz="2400" dirty="0">
              <a:solidFill>
                <a:srgbClr val="C00000"/>
              </a:solidFill>
            </a:endParaRPr>
          </a:p>
        </p:txBody>
      </p:sp>
      <p:sp>
        <p:nvSpPr>
          <p:cNvPr id="9" name="TextBox 8"/>
          <p:cNvSpPr txBox="1"/>
          <p:nvPr/>
        </p:nvSpPr>
        <p:spPr>
          <a:xfrm>
            <a:off x="2123728" y="5589240"/>
            <a:ext cx="5112568" cy="830997"/>
          </a:xfrm>
          <a:prstGeom prst="rect">
            <a:avLst/>
          </a:prstGeom>
          <a:noFill/>
        </p:spPr>
        <p:txBody>
          <a:bodyPr wrap="square" rtlCol="0">
            <a:spAutoFit/>
          </a:bodyPr>
          <a:lstStyle/>
          <a:p>
            <a:r>
              <a:rPr lang="ru-RU" sz="2400" b="1" dirty="0" smtClean="0">
                <a:solidFill>
                  <a:srgbClr val="C00000"/>
                </a:solidFill>
              </a:rPr>
              <a:t>символом невежества, косности,</a:t>
            </a:r>
          </a:p>
          <a:p>
            <a:r>
              <a:rPr lang="ru-RU" sz="2400" b="1" dirty="0" smtClean="0">
                <a:solidFill>
                  <a:srgbClr val="C00000"/>
                </a:solidFill>
              </a:rPr>
              <a:t>ограниченности </a:t>
            </a:r>
            <a:endParaRPr lang="ru-RU" sz="24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 presetClass="entr" presetSubtype="4" fill="hold" grpId="1"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6" grpId="0"/>
      <p:bldP spid="8" grpId="1"/>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868144" y="404664"/>
            <a:ext cx="2928958"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48.   Память текста…</a:t>
            </a:r>
            <a:endParaRPr lang="ru-RU" sz="2000" b="1" dirty="0">
              <a:solidFill>
                <a:schemeClr val="bg1"/>
              </a:solidFill>
            </a:endParaRPr>
          </a:p>
        </p:txBody>
      </p:sp>
      <p:sp>
        <p:nvSpPr>
          <p:cNvPr id="5" name="TextBox 4"/>
          <p:cNvSpPr txBox="1"/>
          <p:nvPr/>
        </p:nvSpPr>
        <p:spPr>
          <a:xfrm>
            <a:off x="571472" y="571480"/>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357298"/>
            <a:ext cx="8215370" cy="4770537"/>
          </a:xfrm>
          <a:prstGeom prst="rect">
            <a:avLst/>
          </a:prstGeom>
          <a:noFill/>
        </p:spPr>
        <p:txBody>
          <a:bodyPr wrap="square" rtlCol="0">
            <a:spAutoFit/>
          </a:bodyPr>
          <a:lstStyle/>
          <a:p>
            <a:r>
              <a:rPr lang="ru-RU" sz="2800" b="1" dirty="0" smtClean="0">
                <a:latin typeface="Times New Roman" pitchFamily="18" charset="0"/>
                <a:cs typeface="Times New Roman" pitchFamily="18" charset="0"/>
              </a:rPr>
              <a:t>В чем, по мнению Кабанихе, должна выражаться любовь жены к мужу:</a:t>
            </a:r>
          </a:p>
          <a:p>
            <a:pPr marL="457200" indent="-457200">
              <a:buAutoNum type="arabicPeriod"/>
            </a:pPr>
            <a:r>
              <a:rPr lang="ru-RU" sz="2000" dirty="0" smtClean="0">
                <a:latin typeface="Times New Roman" pitchFamily="18" charset="0"/>
                <a:cs typeface="Times New Roman" pitchFamily="18" charset="0"/>
              </a:rPr>
              <a:t>«Бывает, уедет муж, жена – в покои, там запрётся и ну молиться о его здравии,  часа три, не меньше, а после пойдет, да займется приготовлением дома к его возвращению, да обязательно к столу самое лучшее…»</a:t>
            </a:r>
          </a:p>
          <a:p>
            <a:pPr marL="514350" indent="-514350"/>
            <a:r>
              <a:rPr lang="ru-RU" sz="2000" dirty="0" smtClean="0">
                <a:latin typeface="Times New Roman" pitchFamily="18" charset="0"/>
                <a:cs typeface="Times New Roman" pitchFamily="18" charset="0"/>
              </a:rPr>
              <a:t>2.  «Любовь твоя Катерина, обманчива. Как же можно мужа отпускать без единой слезинки да добрых напутствий, нет бы родной </a:t>
            </a:r>
            <a:r>
              <a:rPr lang="ru-RU" sz="2000" dirty="0" err="1" smtClean="0">
                <a:latin typeface="Times New Roman" pitchFamily="18" charset="0"/>
                <a:cs typeface="Times New Roman" pitchFamily="18" charset="0"/>
              </a:rPr>
              <a:t>землички</a:t>
            </a:r>
            <a:r>
              <a:rPr lang="ru-RU" sz="2000" dirty="0" smtClean="0">
                <a:latin typeface="Times New Roman" pitchFamily="18" charset="0"/>
                <a:cs typeface="Times New Roman" pitchFamily="18" charset="0"/>
              </a:rPr>
              <a:t> мужа положить в карман, чтобы верен был да возвращался поскорее, нет же… Всё у тебя не как у людей…»</a:t>
            </a:r>
          </a:p>
          <a:p>
            <a:r>
              <a:rPr lang="ru-RU" sz="2000" dirty="0" smtClean="0">
                <a:latin typeface="Times New Roman" pitchFamily="18" charset="0"/>
                <a:cs typeface="Times New Roman" pitchFamily="18" charset="0"/>
              </a:rPr>
              <a:t>3. «Ты вот похвалялась, что мужа очень любишь, вижу я теперь любовь-то. Другая хорошая жена, проводивши мужа, часа полтора воет, лежит на крыльце; а тебе, видно, ничего»</a:t>
            </a:r>
          </a:p>
          <a:p>
            <a:endParaRPr lang="ru-RU" sz="2800" dirty="0">
              <a:latin typeface="Times New Roman" pitchFamily="18" charset="0"/>
              <a:cs typeface="Times New Roman" pitchFamily="18" charset="0"/>
            </a:endParaRPr>
          </a:p>
        </p:txBody>
      </p:sp>
      <p:sp>
        <p:nvSpPr>
          <p:cNvPr id="7" name="TextBox 6"/>
          <p:cNvSpPr txBox="1"/>
          <p:nvPr/>
        </p:nvSpPr>
        <p:spPr>
          <a:xfrm>
            <a:off x="611560" y="573325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339752" y="5733256"/>
            <a:ext cx="2944781" cy="584775"/>
          </a:xfrm>
          <a:prstGeom prst="rect">
            <a:avLst/>
          </a:prstGeom>
          <a:noFill/>
        </p:spPr>
        <p:txBody>
          <a:bodyPr wrap="none" rtlCol="0">
            <a:spAutoFit/>
          </a:bodyPr>
          <a:lstStyle/>
          <a:p>
            <a:r>
              <a:rPr lang="ru-RU" sz="3200" b="1" dirty="0" smtClean="0">
                <a:solidFill>
                  <a:srgbClr val="C00000"/>
                </a:solidFill>
              </a:rPr>
              <a:t>Третий вариант</a:t>
            </a:r>
            <a:endParaRPr lang="ru-RU" sz="3200" b="1"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7858148" y="5929330"/>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643570" y="428604"/>
            <a:ext cx="3000396" cy="71438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2000" b="1" dirty="0" smtClean="0">
                <a:solidFill>
                  <a:schemeClr val="tx1"/>
                </a:solidFill>
              </a:rPr>
              <a:t>49.   Я - критик</a:t>
            </a:r>
            <a:endParaRPr lang="ru-RU" sz="2000" b="1" dirty="0">
              <a:solidFill>
                <a:schemeClr val="tx1"/>
              </a:solidFill>
            </a:endParaRPr>
          </a:p>
        </p:txBody>
      </p:sp>
      <p:sp>
        <p:nvSpPr>
          <p:cNvPr id="5" name="TextBox 4"/>
          <p:cNvSpPr txBox="1"/>
          <p:nvPr/>
        </p:nvSpPr>
        <p:spPr>
          <a:xfrm>
            <a:off x="428596" y="571480"/>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395536" y="1196752"/>
            <a:ext cx="8496944" cy="4154984"/>
          </a:xfrm>
          <a:prstGeom prst="rect">
            <a:avLst/>
          </a:prstGeom>
          <a:noFill/>
        </p:spPr>
        <p:txBody>
          <a:bodyPr wrap="square" rtlCol="0">
            <a:spAutoFit/>
          </a:bodyPr>
          <a:lstStyle/>
          <a:p>
            <a:r>
              <a:rPr lang="ru-RU" sz="2400" dirty="0" smtClean="0"/>
              <a:t>Критики отмечают, что в монологах </a:t>
            </a:r>
            <a:r>
              <a:rPr lang="ru-RU" sz="2400" dirty="0" err="1" smtClean="0"/>
              <a:t>Кулигина</a:t>
            </a:r>
            <a:r>
              <a:rPr lang="ru-RU" sz="2400" dirty="0" smtClean="0"/>
              <a:t> и </a:t>
            </a:r>
            <a:r>
              <a:rPr lang="ru-RU" sz="2400" dirty="0" err="1" smtClean="0"/>
              <a:t>Феклуши</a:t>
            </a:r>
            <a:r>
              <a:rPr lang="ru-RU" sz="2400" dirty="0" smtClean="0"/>
              <a:t> звучит мотив суда. </a:t>
            </a:r>
            <a:r>
              <a:rPr lang="ru-RU" sz="2400" dirty="0" err="1" smtClean="0"/>
              <a:t>Феклуша</a:t>
            </a:r>
            <a:r>
              <a:rPr lang="ru-RU" sz="2400" dirty="0" smtClean="0"/>
              <a:t> говорит о суде, который несправедливый, хоть и православный. </a:t>
            </a:r>
            <a:r>
              <a:rPr lang="ru-RU" sz="2400" dirty="0" err="1" smtClean="0"/>
              <a:t>Кулигин</a:t>
            </a:r>
            <a:r>
              <a:rPr lang="ru-RU" sz="2400" dirty="0" smtClean="0"/>
              <a:t> же говорит о суде между купцами в Калинове, но и этот суд нельзя считать справедливым, так как главной причиной возникновения судебных дел является зависть, а из-за бюрократии в судебных органах дела затягиваются, и каждый купец рад только тому, что “да уже и ему станет в копейку”.</a:t>
            </a:r>
          </a:p>
          <a:p>
            <a:endParaRPr lang="ru-RU" sz="2400" b="1" dirty="0" smtClean="0"/>
          </a:p>
          <a:p>
            <a:r>
              <a:rPr lang="ru-RU" sz="2400" b="1" dirty="0" smtClean="0"/>
              <a:t>Что символизирует собой </a:t>
            </a:r>
            <a:r>
              <a:rPr lang="ru-RU" sz="2400" b="1" dirty="0" err="1" smtClean="0"/>
              <a:t>калиновский</a:t>
            </a:r>
            <a:r>
              <a:rPr lang="ru-RU" sz="2400" b="1" dirty="0" smtClean="0"/>
              <a:t> суд? Боятся ли герои драмы высшего суда?</a:t>
            </a:r>
          </a:p>
        </p:txBody>
      </p:sp>
      <p:sp>
        <p:nvSpPr>
          <p:cNvPr id="7" name="TextBox 6"/>
          <p:cNvSpPr txBox="1"/>
          <p:nvPr/>
        </p:nvSpPr>
        <p:spPr>
          <a:xfrm>
            <a:off x="395536" y="573325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195736" y="5301208"/>
            <a:ext cx="5357850" cy="1384995"/>
          </a:xfrm>
          <a:prstGeom prst="rect">
            <a:avLst/>
          </a:prstGeom>
          <a:noFill/>
        </p:spPr>
        <p:txBody>
          <a:bodyPr wrap="square" rtlCol="0">
            <a:spAutoFit/>
          </a:bodyPr>
          <a:lstStyle/>
          <a:p>
            <a:r>
              <a:rPr lang="ru-RU" sz="2800" dirty="0" smtClean="0">
                <a:solidFill>
                  <a:srgbClr val="C00000"/>
                </a:solidFill>
              </a:rPr>
              <a:t>Суд Калинова символизирует</a:t>
            </a:r>
          </a:p>
          <a:p>
            <a:r>
              <a:rPr lang="ru-RU" sz="2800" dirty="0" smtClean="0">
                <a:solidFill>
                  <a:srgbClr val="C00000"/>
                </a:solidFill>
              </a:rPr>
              <a:t>Несправедливость, царящую в Темном царстве.  </a:t>
            </a:r>
            <a:endParaRPr lang="ru-RU" sz="2800" dirty="0">
              <a:solidFill>
                <a:srgbClr val="C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715008" y="428604"/>
            <a:ext cx="3143272" cy="71438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  50.   Узнай героя</a:t>
            </a:r>
            <a:endParaRPr lang="ru-RU" sz="2000" b="1" dirty="0">
              <a:solidFill>
                <a:schemeClr val="tx1"/>
              </a:solidFill>
            </a:endParaRPr>
          </a:p>
        </p:txBody>
      </p:sp>
      <p:sp>
        <p:nvSpPr>
          <p:cNvPr id="5" name="TextBox 4"/>
          <p:cNvSpPr txBox="1"/>
          <p:nvPr/>
        </p:nvSpPr>
        <p:spPr>
          <a:xfrm>
            <a:off x="428596" y="642918"/>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1500174"/>
            <a:ext cx="5500726" cy="3108543"/>
          </a:xfrm>
          <a:prstGeom prst="rect">
            <a:avLst/>
          </a:prstGeom>
          <a:noFill/>
        </p:spPr>
        <p:txBody>
          <a:bodyPr wrap="square" rtlCol="0">
            <a:spAutoFit/>
          </a:bodyPr>
          <a:lstStyle/>
          <a:p>
            <a:r>
              <a:rPr lang="ru-RU" sz="2800" dirty="0" smtClean="0"/>
              <a:t>Бойкая и живая, в пятом действии эта героиня значительно меняется, не находит сил для того, чтобы ответить Тихону. Именно ей принадлежат слова: «Да и то сказать: на всякий час не остережешься!» </a:t>
            </a:r>
            <a:endParaRPr lang="ru-RU" sz="2800" dirty="0"/>
          </a:p>
        </p:txBody>
      </p:sp>
      <p:sp>
        <p:nvSpPr>
          <p:cNvPr id="7" name="TextBox 6"/>
          <p:cNvSpPr txBox="1"/>
          <p:nvPr/>
        </p:nvSpPr>
        <p:spPr>
          <a:xfrm>
            <a:off x="642910" y="571501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428860" y="5715016"/>
            <a:ext cx="4857784" cy="584775"/>
          </a:xfrm>
          <a:prstGeom prst="rect">
            <a:avLst/>
          </a:prstGeom>
          <a:noFill/>
        </p:spPr>
        <p:txBody>
          <a:bodyPr wrap="square" rtlCol="0">
            <a:spAutoFit/>
          </a:bodyPr>
          <a:lstStyle/>
          <a:p>
            <a:r>
              <a:rPr lang="ru-RU" sz="3200" dirty="0" err="1" smtClean="0">
                <a:solidFill>
                  <a:srgbClr val="C00000"/>
                </a:solidFill>
              </a:rPr>
              <a:t>Глаша</a:t>
            </a:r>
            <a:endParaRPr lang="ru-RU" sz="3200" dirty="0">
              <a:solidFill>
                <a:srgbClr val="C00000"/>
              </a:solidFill>
            </a:endParaRPr>
          </a:p>
        </p:txBody>
      </p:sp>
      <p:pic>
        <p:nvPicPr>
          <p:cNvPr id="10" name="Рисунок 9" descr="005_m.jpg"/>
          <p:cNvPicPr>
            <a:picLocks noChangeAspect="1"/>
          </p:cNvPicPr>
          <p:nvPr/>
        </p:nvPicPr>
        <p:blipFill>
          <a:blip r:embed="rId3" cstate="print"/>
          <a:stretch>
            <a:fillRect/>
          </a:stretch>
        </p:blipFill>
        <p:spPr>
          <a:xfrm>
            <a:off x="6000760" y="1357298"/>
            <a:ext cx="2809895" cy="421484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24" y="642918"/>
            <a:ext cx="7429552" cy="707886"/>
          </a:xfrm>
          <a:prstGeom prst="rect">
            <a:avLst/>
          </a:prstGeom>
          <a:noFill/>
        </p:spPr>
        <p:txBody>
          <a:bodyPr wrap="square" rtlCol="0">
            <a:spAutoFit/>
          </a:bodyPr>
          <a:lstStyle/>
          <a:p>
            <a:pPr algn="ctr"/>
            <a:r>
              <a:rPr lang="ru-RU" sz="4000" dirty="0" smtClean="0">
                <a:solidFill>
                  <a:srgbClr val="C00000"/>
                </a:solidFill>
                <a:latin typeface="Arial Black" pitchFamily="34" charset="0"/>
                <a:ea typeface="Adobe Gothic Std B" pitchFamily="34" charset="-128"/>
              </a:rPr>
              <a:t>ПОДВЕДЁМ   ИТОГИ</a:t>
            </a:r>
            <a:endParaRPr lang="ru-RU" sz="4000" dirty="0">
              <a:solidFill>
                <a:srgbClr val="C00000"/>
              </a:solidFill>
              <a:latin typeface="Arial Black" pitchFamily="34" charset="0"/>
              <a:ea typeface="Adobe Gothic Std B" pitchFamily="34" charset="-128"/>
            </a:endParaRPr>
          </a:p>
        </p:txBody>
      </p:sp>
      <p:pic>
        <p:nvPicPr>
          <p:cNvPr id="5" name="Рисунок 4" descr="img18.jpg"/>
          <p:cNvPicPr>
            <a:picLocks noChangeAspect="1"/>
          </p:cNvPicPr>
          <p:nvPr/>
        </p:nvPicPr>
        <p:blipFill>
          <a:blip r:embed="rId2" cstate="print"/>
          <a:srcRect t="13229" b="12687"/>
          <a:stretch>
            <a:fillRect/>
          </a:stretch>
        </p:blipFill>
        <p:spPr>
          <a:xfrm>
            <a:off x="0" y="1500174"/>
            <a:ext cx="9144000" cy="508067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4929190" y="285728"/>
            <a:ext cx="4000528" cy="642942"/>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3.   Я - критик</a:t>
            </a:r>
            <a:endParaRPr lang="ru-RU" sz="2000" b="1" dirty="0">
              <a:solidFill>
                <a:schemeClr val="tx1"/>
              </a:solidFill>
            </a:endParaRPr>
          </a:p>
        </p:txBody>
      </p:sp>
      <p:sp>
        <p:nvSpPr>
          <p:cNvPr id="5" name="TextBox 4"/>
          <p:cNvSpPr txBox="1"/>
          <p:nvPr/>
        </p:nvSpPr>
        <p:spPr>
          <a:xfrm>
            <a:off x="500034" y="357166"/>
            <a:ext cx="1978427" cy="646331"/>
          </a:xfrm>
          <a:prstGeom prst="rect">
            <a:avLst/>
          </a:prstGeom>
          <a:noFill/>
        </p:spPr>
        <p:txBody>
          <a:bodyPr wrap="none" rtlCol="0">
            <a:spAutoFit/>
          </a:bodyPr>
          <a:lstStyle/>
          <a:p>
            <a:r>
              <a:rPr lang="ru-RU" sz="3600" b="1" dirty="0" smtClean="0">
                <a:solidFill>
                  <a:schemeClr val="tx1">
                    <a:lumMod val="95000"/>
                    <a:lumOff val="5000"/>
                  </a:schemeClr>
                </a:solidFill>
              </a:rPr>
              <a:t>ВОПРОС:</a:t>
            </a:r>
            <a:endParaRPr lang="ru-RU" sz="3600" b="1" dirty="0">
              <a:solidFill>
                <a:schemeClr val="tx1">
                  <a:lumMod val="95000"/>
                  <a:lumOff val="5000"/>
                </a:schemeClr>
              </a:solidFill>
            </a:endParaRPr>
          </a:p>
        </p:txBody>
      </p:sp>
      <p:sp>
        <p:nvSpPr>
          <p:cNvPr id="6" name="TextBox 5"/>
          <p:cNvSpPr txBox="1"/>
          <p:nvPr/>
        </p:nvSpPr>
        <p:spPr>
          <a:xfrm>
            <a:off x="500034" y="1294046"/>
            <a:ext cx="8358246" cy="4278094"/>
          </a:xfrm>
          <a:prstGeom prst="rect">
            <a:avLst/>
          </a:prstGeom>
          <a:noFill/>
        </p:spPr>
        <p:txBody>
          <a:bodyPr wrap="square" rtlCol="0">
            <a:spAutoFit/>
          </a:bodyPr>
          <a:lstStyle/>
          <a:p>
            <a:r>
              <a:rPr lang="ru-RU" sz="2400" b="1" dirty="0" smtClean="0"/>
              <a:t>Николай Добролюбов </a:t>
            </a:r>
            <a:r>
              <a:rPr lang="ru-RU" sz="2400" dirty="0" smtClean="0"/>
              <a:t>дал высокую оценку героине: “Решительный, цельный русский характер... сосредоточенно-решителен, неуклонно верен чутью естественной правды, исполнен веры в новые идеалы и самоотвержен, в том смысле, что ему лучше гибель, нежели жизнь при тех началах, которые ему противны... Вот истинная сила характера</a:t>
            </a:r>
            <a:r>
              <a:rPr lang="ru-RU" sz="2000" dirty="0" smtClean="0"/>
              <a:t>!”</a:t>
            </a:r>
            <a:r>
              <a:rPr lang="ru-RU" sz="3200" dirty="0" smtClean="0"/>
              <a:t> </a:t>
            </a:r>
          </a:p>
          <a:p>
            <a:endParaRPr lang="ru-RU" sz="2400" b="1" dirty="0" smtClean="0">
              <a:latin typeface="Arial" pitchFamily="34" charset="0"/>
              <a:cs typeface="Arial" pitchFamily="34" charset="0"/>
            </a:endParaRPr>
          </a:p>
          <a:p>
            <a:r>
              <a:rPr lang="ru-RU" sz="2400" b="1" dirty="0" smtClean="0">
                <a:latin typeface="Arial" pitchFamily="34" charset="0"/>
                <a:cs typeface="Arial" pitchFamily="34" charset="0"/>
              </a:rPr>
              <a:t>Согласны ли вы с ним?  Актуальны ли данные внутренние и внешние конфликты в наше время? </a:t>
            </a:r>
          </a:p>
          <a:p>
            <a:r>
              <a:rPr lang="ru-RU" sz="2400" b="1" dirty="0" smtClean="0">
                <a:latin typeface="Arial" pitchFamily="34" charset="0"/>
                <a:cs typeface="Arial" pitchFamily="34" charset="0"/>
              </a:rPr>
              <a:t>По каким причинам подобная история могла бы случиться сейчас?</a:t>
            </a:r>
            <a:endParaRPr lang="ru-RU"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143504" y="285728"/>
            <a:ext cx="3429024" cy="57150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4.   Узнай героя</a:t>
            </a:r>
            <a:endParaRPr lang="ru-RU" sz="2000" b="1" dirty="0">
              <a:solidFill>
                <a:schemeClr val="tx1"/>
              </a:solidFill>
            </a:endParaRPr>
          </a:p>
        </p:txBody>
      </p:sp>
      <p:sp>
        <p:nvSpPr>
          <p:cNvPr id="5" name="TextBox 4"/>
          <p:cNvSpPr txBox="1"/>
          <p:nvPr/>
        </p:nvSpPr>
        <p:spPr>
          <a:xfrm>
            <a:off x="500034" y="285728"/>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500034" y="857232"/>
            <a:ext cx="7858180" cy="2862322"/>
          </a:xfrm>
          <a:prstGeom prst="rect">
            <a:avLst/>
          </a:prstGeom>
          <a:noFill/>
        </p:spPr>
        <p:txBody>
          <a:bodyPr wrap="square" rtlCol="0">
            <a:spAutoFit/>
          </a:bodyPr>
          <a:lstStyle/>
          <a:p>
            <a:r>
              <a:rPr lang="ru-RU" sz="3600" dirty="0" smtClean="0"/>
              <a:t>Обеспеченная дама в возрасте, уверенная, что девичья красота непременно должна привести её обладательницу «в самый омут». </a:t>
            </a:r>
          </a:p>
          <a:p>
            <a:endParaRPr lang="ru-RU" sz="3600" dirty="0"/>
          </a:p>
        </p:txBody>
      </p:sp>
      <p:sp>
        <p:nvSpPr>
          <p:cNvPr id="7" name="TextBox 6"/>
          <p:cNvSpPr txBox="1"/>
          <p:nvPr/>
        </p:nvSpPr>
        <p:spPr>
          <a:xfrm>
            <a:off x="571472" y="357187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571472" y="4500570"/>
            <a:ext cx="1834156" cy="707886"/>
          </a:xfrm>
          <a:prstGeom prst="rect">
            <a:avLst/>
          </a:prstGeom>
          <a:noFill/>
        </p:spPr>
        <p:txBody>
          <a:bodyPr wrap="none" rtlCol="0">
            <a:spAutoFit/>
          </a:bodyPr>
          <a:lstStyle/>
          <a:p>
            <a:r>
              <a:rPr lang="ru-RU" sz="4000" dirty="0" smtClean="0"/>
              <a:t>Барыня</a:t>
            </a:r>
            <a:endParaRPr lang="ru-RU" sz="4000" dirty="0"/>
          </a:p>
        </p:txBody>
      </p:sp>
      <p:pic>
        <p:nvPicPr>
          <p:cNvPr id="1026" name="Picture 2" descr="D:\Старый компьютер\Старый дискД\2019\ГРОЗА_БЕСПРИДАННИЦА\Смысл-пьесы-Гроза.jpg"/>
          <p:cNvPicPr>
            <a:picLocks noChangeAspect="1" noChangeArrowheads="1"/>
          </p:cNvPicPr>
          <p:nvPr/>
        </p:nvPicPr>
        <p:blipFill>
          <a:blip r:embed="rId3" cstate="print"/>
          <a:srcRect/>
          <a:stretch>
            <a:fillRect/>
          </a:stretch>
        </p:blipFill>
        <p:spPr bwMode="auto">
          <a:xfrm>
            <a:off x="2571736" y="3643314"/>
            <a:ext cx="5275813" cy="2833689"/>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5429256" y="214290"/>
            <a:ext cx="3500462" cy="64294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5.   …«Гроза» и философия…</a:t>
            </a:r>
            <a:endParaRPr lang="ru-RU" sz="2000" b="1" dirty="0">
              <a:solidFill>
                <a:schemeClr val="tx1"/>
              </a:solidFill>
            </a:endParaRPr>
          </a:p>
        </p:txBody>
      </p:sp>
      <p:sp>
        <p:nvSpPr>
          <p:cNvPr id="5" name="TextBox 4"/>
          <p:cNvSpPr txBox="1"/>
          <p:nvPr/>
        </p:nvSpPr>
        <p:spPr>
          <a:xfrm>
            <a:off x="428596" y="214290"/>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785794"/>
            <a:ext cx="8501122" cy="1323439"/>
          </a:xfrm>
          <a:prstGeom prst="rect">
            <a:avLst/>
          </a:prstGeom>
          <a:noFill/>
        </p:spPr>
        <p:txBody>
          <a:bodyPr wrap="square" rtlCol="0">
            <a:spAutoFit/>
          </a:bodyPr>
          <a:lstStyle/>
          <a:p>
            <a:pPr lvl="0" fontAlgn="base">
              <a:spcBef>
                <a:spcPct val="0"/>
              </a:spcBef>
              <a:spcAft>
                <a:spcPct val="0"/>
              </a:spcAft>
            </a:pPr>
            <a:r>
              <a:rPr lang="ru-RU" sz="2000" dirty="0" smtClean="0"/>
              <a:t>От странницы </a:t>
            </a:r>
            <a:r>
              <a:rPr lang="ru-RU" sz="2000" dirty="0" err="1" smtClean="0"/>
              <a:t>Феклуши</a:t>
            </a:r>
            <a:r>
              <a:rPr lang="ru-RU" sz="2000" dirty="0" smtClean="0"/>
              <a:t> мы слышим:</a:t>
            </a:r>
          </a:p>
          <a:p>
            <a:pPr lvl="0" fontAlgn="base">
              <a:spcBef>
                <a:spcPct val="0"/>
              </a:spcBef>
              <a:spcAft>
                <a:spcPct val="0"/>
              </a:spcAft>
            </a:pPr>
            <a:r>
              <a:rPr lang="ru-RU" sz="2000" i="1" dirty="0" smtClean="0">
                <a:cs typeface="Arial" pitchFamily="34" charset="0"/>
              </a:rPr>
              <a:t>«Тяжелые времена, матушка Марфа Игнатьевна, тяжелые. Уж и время-то стало в умаление приходить». </a:t>
            </a:r>
          </a:p>
          <a:p>
            <a:pPr lvl="0" fontAlgn="base">
              <a:spcBef>
                <a:spcPct val="0"/>
              </a:spcBef>
              <a:spcAft>
                <a:spcPct val="0"/>
              </a:spcAft>
            </a:pPr>
            <a:r>
              <a:rPr lang="ru-RU" sz="2000" b="1" i="1" dirty="0" smtClean="0">
                <a:cs typeface="Arial" pitchFamily="34" charset="0"/>
              </a:rPr>
              <a:t>Что значит «Приходить в умаление?»</a:t>
            </a:r>
            <a:endParaRPr lang="ru-RU" sz="2000" dirty="0"/>
          </a:p>
        </p:txBody>
      </p:sp>
      <p:sp>
        <p:nvSpPr>
          <p:cNvPr id="7" name="TextBox 6"/>
          <p:cNvSpPr txBox="1"/>
          <p:nvPr/>
        </p:nvSpPr>
        <p:spPr>
          <a:xfrm>
            <a:off x="500034" y="2000240"/>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500035" y="2548023"/>
            <a:ext cx="7500989" cy="4801314"/>
          </a:xfrm>
          <a:prstGeom prst="rect">
            <a:avLst/>
          </a:prstGeom>
          <a:noFill/>
        </p:spPr>
        <p:txBody>
          <a:bodyPr wrap="square" rtlCol="0">
            <a:spAutoFit/>
          </a:bodyPr>
          <a:lstStyle/>
          <a:p>
            <a:r>
              <a:rPr lang="ru-RU" b="1" dirty="0" smtClean="0"/>
              <a:t>Странница </a:t>
            </a:r>
            <a:r>
              <a:rPr lang="ru-RU" b="1" dirty="0" err="1" smtClean="0"/>
              <a:t>Феклуша</a:t>
            </a:r>
            <a:r>
              <a:rPr lang="ru-RU" dirty="0" smtClean="0"/>
              <a:t> — один из главных каналов, связывающих Калинов с другими городами, и, по ее мнению, весь окружающий мир, лишенный «благочестия», быстро гибнет: «Еще у вас в городе рай и тишина, а по другим городам так просто содом, матушка: шум, беготня, езда беспрестанная! Народ-то так и снует, один туда, другой сюда».</a:t>
            </a:r>
          </a:p>
          <a:p>
            <a:pPr lvl="0" fontAlgn="base">
              <a:spcBef>
                <a:spcPct val="0"/>
              </a:spcBef>
              <a:spcAft>
                <a:spcPct val="0"/>
              </a:spcAft>
            </a:pPr>
            <a:r>
              <a:rPr lang="ru-RU" dirty="0" smtClean="0"/>
              <a:t>По мнению </a:t>
            </a:r>
            <a:r>
              <a:rPr lang="ru-RU" dirty="0" err="1" smtClean="0"/>
              <a:t>Феклуши</a:t>
            </a:r>
            <a:r>
              <a:rPr lang="ru-RU" dirty="0" smtClean="0"/>
              <a:t>, в больших городах у суетных людей не осталось даже времени на себя. </a:t>
            </a:r>
            <a:r>
              <a:rPr lang="ru-RU" b="1" dirty="0" smtClean="0"/>
              <a:t>Таким образом она объясняет понятный процесс ускорения темпа жизни</a:t>
            </a:r>
            <a:r>
              <a:rPr lang="ru-RU" dirty="0" smtClean="0"/>
              <a:t>. </a:t>
            </a:r>
            <a:r>
              <a:rPr lang="ru-RU" dirty="0" smtClean="0">
                <a:cs typeface="Arial" pitchFamily="34" charset="0"/>
              </a:rPr>
              <a:t>О времени говорят и другие герои драмы, и из их слов становится ясно, что на самом деле проблемы со временем как раз у жителей Калинова. </a:t>
            </a:r>
            <a:r>
              <a:rPr lang="ru-RU" b="1" dirty="0" err="1" smtClean="0">
                <a:cs typeface="Arial" pitchFamily="34" charset="0"/>
              </a:rPr>
              <a:t>Кулигин</a:t>
            </a:r>
            <a:r>
              <a:rPr lang="ru-RU" b="1" dirty="0" smtClean="0">
                <a:cs typeface="Arial" pitchFamily="34" charset="0"/>
              </a:rPr>
              <a:t> замечает</a:t>
            </a:r>
            <a:r>
              <a:rPr lang="ru-RU" dirty="0" smtClean="0">
                <a:cs typeface="Arial" pitchFamily="34" charset="0"/>
              </a:rPr>
              <a:t>:</a:t>
            </a:r>
          </a:p>
          <a:p>
            <a:pPr lvl="0" eaLnBrk="0" fontAlgn="base" hangingPunct="0">
              <a:spcBef>
                <a:spcPct val="0"/>
              </a:spcBef>
              <a:spcAft>
                <a:spcPct val="0"/>
              </a:spcAft>
            </a:pPr>
            <a:r>
              <a:rPr lang="ru-RU" dirty="0" smtClean="0">
                <a:cs typeface="Arial" pitchFamily="34" charset="0"/>
              </a:rPr>
              <a:t> «Бедным гулять, сударь, некогда, у них день и ночь забота. И спят-то всего часа три в сутки. А богатые-то что делают? Ну что бы, кажется, им не гулять, не дышать свежим воздухом? Так нет. У всех давно ворота, сударь, заперты и собаки спущены». </a:t>
            </a:r>
            <a:r>
              <a:rPr lang="ru-RU" b="1" dirty="0" smtClean="0">
                <a:cs typeface="Arial" pitchFamily="34" charset="0"/>
              </a:rPr>
              <a:t>Время остановилось и в Калинове.</a:t>
            </a:r>
          </a:p>
          <a:p>
            <a:pPr lvl="0" eaLnBrk="0" fontAlgn="base" hangingPunct="0">
              <a:spcBef>
                <a:spcPct val="0"/>
              </a:spcBef>
              <a:spcAft>
                <a:spcPct val="0"/>
              </a:spcAft>
            </a:pPr>
            <a:r>
              <a:rPr lang="ru-RU" b="1" dirty="0" smtClean="0">
                <a:solidFill>
                  <a:srgbClr val="C00000"/>
                </a:solidFill>
                <a:cs typeface="Arial" pitchFamily="34" charset="0"/>
              </a:rPr>
              <a:t>Подчеркнута тема ухода от духовной гармонии.  </a:t>
            </a:r>
          </a:p>
          <a:p>
            <a:endParaRPr lang="ru-RU" dirty="0" smtClean="0"/>
          </a:p>
          <a:p>
            <a:endParaRPr lang="ru-RU"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Управляющая кнопка: домой 2">
            <a:hlinkClick r:id="rId2" action="ppaction://hlinksldjump" highlightClick="1"/>
          </p:cNvPr>
          <p:cNvSpPr/>
          <p:nvPr/>
        </p:nvSpPr>
        <p:spPr>
          <a:xfrm>
            <a:off x="8072462" y="6072206"/>
            <a:ext cx="714380" cy="642918"/>
          </a:xfrm>
          <a:prstGeom prst="actionButtonHom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Скругленный прямоугольник 3"/>
          <p:cNvSpPr/>
          <p:nvPr/>
        </p:nvSpPr>
        <p:spPr>
          <a:xfrm>
            <a:off x="6143636" y="142852"/>
            <a:ext cx="2857520" cy="571504"/>
          </a:xfrm>
          <a:prstGeom prst="round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1"/>
                </a:solidFill>
              </a:rPr>
              <a:t>6.   Память текста…</a:t>
            </a:r>
            <a:endParaRPr lang="ru-RU" sz="2000" b="1" dirty="0">
              <a:solidFill>
                <a:schemeClr val="bg1"/>
              </a:solidFill>
            </a:endParaRPr>
          </a:p>
        </p:txBody>
      </p:sp>
      <p:sp>
        <p:nvSpPr>
          <p:cNvPr id="5" name="TextBox 4"/>
          <p:cNvSpPr txBox="1"/>
          <p:nvPr/>
        </p:nvSpPr>
        <p:spPr>
          <a:xfrm>
            <a:off x="214282" y="285728"/>
            <a:ext cx="1978427" cy="646331"/>
          </a:xfrm>
          <a:prstGeom prst="rect">
            <a:avLst/>
          </a:prstGeom>
          <a:noFill/>
        </p:spPr>
        <p:txBody>
          <a:bodyPr wrap="none" rtlCol="0">
            <a:spAutoFit/>
          </a:bodyPr>
          <a:lstStyle/>
          <a:p>
            <a:r>
              <a:rPr lang="ru-RU" sz="3600" b="1" dirty="0" smtClean="0"/>
              <a:t>ВОПРОС:</a:t>
            </a:r>
            <a:endParaRPr lang="ru-RU" sz="3600" b="1" dirty="0"/>
          </a:p>
        </p:txBody>
      </p:sp>
      <p:sp>
        <p:nvSpPr>
          <p:cNvPr id="6" name="TextBox 5"/>
          <p:cNvSpPr txBox="1"/>
          <p:nvPr/>
        </p:nvSpPr>
        <p:spPr>
          <a:xfrm>
            <a:off x="428596" y="928670"/>
            <a:ext cx="8001056" cy="4401205"/>
          </a:xfrm>
          <a:prstGeom prst="rect">
            <a:avLst/>
          </a:prstGeom>
          <a:noFill/>
        </p:spPr>
        <p:txBody>
          <a:bodyPr wrap="square" rtlCol="0">
            <a:spAutoFit/>
          </a:bodyPr>
          <a:lstStyle/>
          <a:p>
            <a:r>
              <a:rPr lang="ru-RU" sz="2400" b="1" dirty="0" smtClean="0">
                <a:latin typeface="Arial" pitchFamily="34" charset="0"/>
                <a:cs typeface="Arial" pitchFamily="34" charset="0"/>
              </a:rPr>
              <a:t>Борис о Катерине:</a:t>
            </a:r>
          </a:p>
          <a:p>
            <a:endParaRPr lang="ru-RU" sz="2400" b="1" dirty="0" smtClean="0">
              <a:latin typeface="Arial" pitchFamily="34" charset="0"/>
              <a:cs typeface="Arial" pitchFamily="34" charset="0"/>
            </a:endParaRPr>
          </a:p>
          <a:p>
            <a:pPr marL="342900" indent="-342900">
              <a:buAutoNum type="arabicPeriod"/>
            </a:pPr>
            <a:r>
              <a:rPr lang="ru-RU" sz="2000" dirty="0" smtClean="0">
                <a:latin typeface="Arial" pitchFamily="34" charset="0"/>
                <a:cs typeface="Arial" pitchFamily="34" charset="0"/>
              </a:rPr>
              <a:t>«Я словно ждал её всю жизнь, как проведение, как судьбу. И надо же такому случится, здесь в Калинове, в этом тёмном царстве, я встретил этот луч солнца…»</a:t>
            </a:r>
          </a:p>
          <a:p>
            <a:pPr marL="342900" indent="-342900">
              <a:buAutoNum type="arabicPeriod"/>
            </a:pPr>
            <a:r>
              <a:rPr lang="ru-RU" sz="2000" dirty="0" smtClean="0">
                <a:latin typeface="Arial" pitchFamily="34" charset="0"/>
                <a:cs typeface="Arial" pitchFamily="34" charset="0"/>
              </a:rPr>
              <a:t>«Не могу даже и придумать теперь, что сказать ей, дух захватывает, подгибаются колени! Вот такое у меня сердце глупое, раскипится вдруг, ничем не унять. Вот идет…»</a:t>
            </a:r>
          </a:p>
          <a:p>
            <a:pPr marL="342900" indent="-342900">
              <a:buAutoNum type="arabicPeriod"/>
            </a:pPr>
            <a:r>
              <a:rPr lang="ru-RU" sz="2000" dirty="0" smtClean="0">
                <a:latin typeface="Arial" pitchFamily="34" charset="0"/>
                <a:cs typeface="Arial" pitchFamily="34" charset="0"/>
              </a:rPr>
              <a:t> «</a:t>
            </a:r>
            <a:r>
              <a:rPr lang="ru-RU" sz="2000" dirty="0" err="1" smtClean="0">
                <a:latin typeface="Arial" pitchFamily="34" charset="0"/>
                <a:cs typeface="Arial" pitchFamily="34" charset="0"/>
              </a:rPr>
              <a:t>Кулигин</a:t>
            </a:r>
            <a:r>
              <a:rPr lang="ru-RU" sz="2000" dirty="0" smtClean="0">
                <a:latin typeface="Arial" pitchFamily="34" charset="0"/>
                <a:cs typeface="Arial" pitchFamily="34" charset="0"/>
              </a:rPr>
              <a:t>, зачем жить на свете, если нет любви?! Как заполнить пустоту, что окружает нас, пустоту, что заполняет этих серых людей вокруг жестокостью, нелюбовью самих к себе…»</a:t>
            </a:r>
          </a:p>
          <a:p>
            <a:endParaRPr lang="ru-RU" sz="3200" dirty="0"/>
          </a:p>
        </p:txBody>
      </p:sp>
      <p:sp>
        <p:nvSpPr>
          <p:cNvPr id="7" name="TextBox 6"/>
          <p:cNvSpPr txBox="1"/>
          <p:nvPr/>
        </p:nvSpPr>
        <p:spPr>
          <a:xfrm>
            <a:off x="357158" y="5357826"/>
            <a:ext cx="1542089" cy="646331"/>
          </a:xfrm>
          <a:prstGeom prst="rect">
            <a:avLst/>
          </a:prstGeom>
          <a:noFill/>
        </p:spPr>
        <p:txBody>
          <a:bodyPr wrap="none" rtlCol="0">
            <a:spAutoFit/>
          </a:bodyPr>
          <a:lstStyle/>
          <a:p>
            <a:r>
              <a:rPr lang="ru-RU" sz="3600" b="1" dirty="0" smtClean="0">
                <a:solidFill>
                  <a:srgbClr val="C00000"/>
                </a:solidFill>
              </a:rPr>
              <a:t>ОТВЕТ:</a:t>
            </a:r>
            <a:endParaRPr lang="ru-RU" sz="3600" b="1" dirty="0">
              <a:solidFill>
                <a:srgbClr val="C00000"/>
              </a:solidFill>
            </a:endParaRPr>
          </a:p>
        </p:txBody>
      </p:sp>
      <p:sp>
        <p:nvSpPr>
          <p:cNvPr id="8" name="TextBox 7"/>
          <p:cNvSpPr txBox="1"/>
          <p:nvPr/>
        </p:nvSpPr>
        <p:spPr>
          <a:xfrm>
            <a:off x="2000232" y="5357826"/>
            <a:ext cx="2430794" cy="646331"/>
          </a:xfrm>
          <a:prstGeom prst="rect">
            <a:avLst/>
          </a:prstGeom>
          <a:noFill/>
        </p:spPr>
        <p:txBody>
          <a:bodyPr wrap="none" rtlCol="0">
            <a:spAutoFit/>
          </a:bodyPr>
          <a:lstStyle/>
          <a:p>
            <a:r>
              <a:rPr lang="ru-RU" sz="3600" b="1" dirty="0" smtClean="0">
                <a:solidFill>
                  <a:srgbClr val="C00000"/>
                </a:solidFill>
                <a:latin typeface="Arial" pitchFamily="34" charset="0"/>
                <a:cs typeface="Arial" pitchFamily="34" charset="0"/>
              </a:rPr>
              <a:t>2 вариант</a:t>
            </a:r>
            <a:endParaRPr lang="ru-RU" sz="36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nextCondLst>
                <p:cond evt="onClick" delay="0">
                  <p:tgtEl>
                    <p:spTgt spid="5"/>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nextCondLst>
                <p:cond evt="onClick" delay="0">
                  <p:tgtEl>
                    <p:spTgt spid="7"/>
                  </p:tgtEl>
                </p:cond>
              </p:nextCondLst>
            </p:seq>
          </p:childTnLst>
        </p:cTn>
      </p:par>
    </p:tnLst>
    <p:bldLst>
      <p:bldP spid="6" grpId="0"/>
      <p:bldP spid="8"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2387</TotalTime>
  <Words>4014</Words>
  <Application>Microsoft Office PowerPoint</Application>
  <PresentationFormat>Экран (4:3)</PresentationFormat>
  <Paragraphs>429</Paragraphs>
  <Slides>54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54</vt:i4>
      </vt:variant>
    </vt:vector>
  </HeadingPairs>
  <TitlesOfParts>
    <vt:vector size="55" baseType="lpstr">
      <vt:lpstr>Тема Office</vt:lpstr>
      <vt:lpstr>«ГРОЗА» А. Н. ОСТРОВСКОГО.  СИМВОЛИКА  И КОНЦЕПТЫ ЧЕЛОВЕЧЕСКОЙ  ПРИРОДЫ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vector>
  </TitlesOfParts>
  <Company>DNA Project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lobankina</cp:lastModifiedBy>
  <cp:revision>450</cp:revision>
  <dcterms:created xsi:type="dcterms:W3CDTF">2013-10-16T18:16:00Z</dcterms:created>
  <dcterms:modified xsi:type="dcterms:W3CDTF">2020-04-01T10:25:34Z</dcterms:modified>
</cp:coreProperties>
</file>