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258" r:id="rId3"/>
    <p:sldId id="257" r:id="rId4"/>
    <p:sldId id="259" r:id="rId5"/>
    <p:sldId id="263" r:id="rId6"/>
    <p:sldId id="264" r:id="rId7"/>
    <p:sldId id="265" r:id="rId8"/>
    <p:sldId id="266" r:id="rId9"/>
    <p:sldId id="286" r:id="rId10"/>
    <p:sldId id="285" r:id="rId11"/>
    <p:sldId id="284" r:id="rId12"/>
    <p:sldId id="283" r:id="rId13"/>
    <p:sldId id="282" r:id="rId14"/>
    <p:sldId id="281" r:id="rId15"/>
    <p:sldId id="280" r:id="rId16"/>
    <p:sldId id="279" r:id="rId17"/>
    <p:sldId id="278" r:id="rId18"/>
    <p:sldId id="277" r:id="rId19"/>
    <p:sldId id="276" r:id="rId20"/>
    <p:sldId id="269" r:id="rId21"/>
    <p:sldId id="270" r:id="rId22"/>
    <p:sldId id="275" r:id="rId23"/>
    <p:sldId id="291" r:id="rId24"/>
    <p:sldId id="290" r:id="rId25"/>
    <p:sldId id="289" r:id="rId26"/>
    <p:sldId id="288" r:id="rId27"/>
    <p:sldId id="292" r:id="rId28"/>
    <p:sldId id="287" r:id="rId29"/>
    <p:sldId id="273" r:id="rId30"/>
    <p:sldId id="272" r:id="rId31"/>
    <p:sldId id="267" r:id="rId32"/>
    <p:sldId id="293" r:id="rId33"/>
    <p:sldId id="271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17" r:id="rId50"/>
    <p:sldId id="310" r:id="rId51"/>
    <p:sldId id="311" r:id="rId52"/>
    <p:sldId id="312" r:id="rId53"/>
    <p:sldId id="313" r:id="rId54"/>
    <p:sldId id="316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E8BD9-8FF3-4755-BD9C-D7B936C513E5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102F8-2696-4B7E-A0EE-23901AD06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0969-F447-45F6-91BA-C20D93D1F412}" type="datetime1">
              <a:rPr lang="ru-RU" smtClean="0"/>
              <a:pPr/>
              <a:t>12.03.2019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4107F-B5FE-4A3A-BE58-74C603484E33}" type="datetime1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9B27-C44D-4201-9DD5-F1D4AFCF9CB5}" type="datetime1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2511-A91D-48B3-8204-D0345198DFCE}" type="datetime1">
              <a:rPr lang="ru-RU" smtClean="0"/>
              <a:pPr/>
              <a:t>12.03.2019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1235-81D2-4B32-8744-98C706E7C071}" type="datetime1">
              <a:rPr lang="ru-RU" smtClean="0"/>
              <a:pPr/>
              <a:t>12.03.2019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C85B-734C-48B2-8769-112613308ACB}" type="datetime1">
              <a:rPr lang="ru-RU" smtClean="0"/>
              <a:pPr/>
              <a:t>12.03.2019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D219-422E-44EC-83B9-77F70FE6F18D}" type="datetime1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6BCF6-6ABB-411D-B038-E294E0A8C6BD}" type="datetime1">
              <a:rPr lang="ru-RU" smtClean="0"/>
              <a:pPr/>
              <a:t>12.03.2019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468A-D24E-4BDC-8185-485228BDB96A}" type="datetime1">
              <a:rPr lang="ru-RU" smtClean="0"/>
              <a:pPr/>
              <a:t>12.03.2019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1376-48B4-481C-82D0-05A1CE36BFC8}" type="datetime1">
              <a:rPr lang="ru-RU" smtClean="0"/>
              <a:pPr/>
              <a:t>12.03.2019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37B5-A54A-4285-B95D-FE3A2D2880DA}" type="datetime1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1A2A89E-B954-44FE-9089-3B6F8F43F249}" type="datetime1">
              <a:rPr lang="ru-RU" smtClean="0"/>
              <a:pPr/>
              <a:t>12.03.2019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9" Type="http://schemas.openxmlformats.org/officeDocument/2006/relationships/slide" Target="slide40.xml"/><Relationship Id="rId3" Type="http://schemas.openxmlformats.org/officeDocument/2006/relationships/audio" Target="../media/audio1.wav"/><Relationship Id="rId21" Type="http://schemas.openxmlformats.org/officeDocument/2006/relationships/slide" Target="slide22.xml"/><Relationship Id="rId34" Type="http://schemas.openxmlformats.org/officeDocument/2006/relationships/slide" Target="slide35.xml"/><Relationship Id="rId42" Type="http://schemas.openxmlformats.org/officeDocument/2006/relationships/slide" Target="slide43.xml"/><Relationship Id="rId47" Type="http://schemas.openxmlformats.org/officeDocument/2006/relationships/slide" Target="slide48.xml"/><Relationship Id="rId50" Type="http://schemas.openxmlformats.org/officeDocument/2006/relationships/slide" Target="slide51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33" Type="http://schemas.openxmlformats.org/officeDocument/2006/relationships/slide" Target="slide34.xml"/><Relationship Id="rId38" Type="http://schemas.openxmlformats.org/officeDocument/2006/relationships/slide" Target="slide39.xml"/><Relationship Id="rId46" Type="http://schemas.openxmlformats.org/officeDocument/2006/relationships/slide" Target="slide47.xml"/><Relationship Id="rId2" Type="http://schemas.openxmlformats.org/officeDocument/2006/relationships/slide" Target="slide4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30.xml"/><Relationship Id="rId41" Type="http://schemas.openxmlformats.org/officeDocument/2006/relationships/slide" Target="slide42.xml"/><Relationship Id="rId54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32" Type="http://schemas.openxmlformats.org/officeDocument/2006/relationships/slide" Target="slide33.xml"/><Relationship Id="rId37" Type="http://schemas.openxmlformats.org/officeDocument/2006/relationships/slide" Target="slide38.xml"/><Relationship Id="rId40" Type="http://schemas.openxmlformats.org/officeDocument/2006/relationships/slide" Target="slide41.xml"/><Relationship Id="rId45" Type="http://schemas.openxmlformats.org/officeDocument/2006/relationships/slide" Target="slide46.xml"/><Relationship Id="rId53" Type="http://schemas.openxmlformats.org/officeDocument/2006/relationships/slide" Target="slide54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36" Type="http://schemas.openxmlformats.org/officeDocument/2006/relationships/slide" Target="slide37.xml"/><Relationship Id="rId49" Type="http://schemas.openxmlformats.org/officeDocument/2006/relationships/slide" Target="slide50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31" Type="http://schemas.openxmlformats.org/officeDocument/2006/relationships/slide" Target="slide32.xml"/><Relationship Id="rId44" Type="http://schemas.openxmlformats.org/officeDocument/2006/relationships/slide" Target="slide45.xml"/><Relationship Id="rId52" Type="http://schemas.openxmlformats.org/officeDocument/2006/relationships/slide" Target="slide53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Relationship Id="rId30" Type="http://schemas.openxmlformats.org/officeDocument/2006/relationships/slide" Target="slide31.xml"/><Relationship Id="rId35" Type="http://schemas.openxmlformats.org/officeDocument/2006/relationships/slide" Target="slide36.xml"/><Relationship Id="rId43" Type="http://schemas.openxmlformats.org/officeDocument/2006/relationships/slide" Target="slide44.xml"/><Relationship Id="rId48" Type="http://schemas.openxmlformats.org/officeDocument/2006/relationships/slide" Target="slide49.xml"/><Relationship Id="rId8" Type="http://schemas.openxmlformats.org/officeDocument/2006/relationships/slide" Target="slide9.xml"/><Relationship Id="rId51" Type="http://schemas.openxmlformats.org/officeDocument/2006/relationships/slide" Target="slide5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00042"/>
            <a:ext cx="7643866" cy="1785950"/>
          </a:xfrm>
        </p:spPr>
        <p:txBody>
          <a:bodyPr>
            <a:noAutofit/>
          </a:bodyPr>
          <a:lstStyle/>
          <a:p>
            <a:pPr algn="ctr"/>
            <a:r>
              <a:rPr lang="ru-RU" sz="60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Дмитрий </a:t>
            </a:r>
            <a:r>
              <a:rPr lang="ru-RU" sz="6000" b="1" cap="none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Емец</a:t>
            </a:r>
            <a:r>
              <a:rPr lang="ru-RU" sz="60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и его </a:t>
            </a:r>
            <a:r>
              <a:rPr lang="ru-RU" sz="60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«ХУЛИГАНСКОЕ ФЭНТЕЗИ»</a:t>
            </a:r>
            <a:r>
              <a:rPr lang="ru-RU" sz="60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60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sz="6000" b="1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" name="Рисунок 9" descr="qLU5W7vCw3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594790"/>
            <a:ext cx="8143932" cy="2048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86446" y="214290"/>
            <a:ext cx="3143272" cy="71438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7.    По страницам книг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214422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5083" y="1285860"/>
            <a:ext cx="60831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Как звучит заклинание перехода из мира </a:t>
            </a:r>
            <a:r>
              <a:rPr lang="ru-RU" sz="3200" b="1" dirty="0" err="1" smtClean="0"/>
              <a:t>лопухоидов</a:t>
            </a:r>
            <a:r>
              <a:rPr lang="ru-RU" sz="3200" b="1" dirty="0" smtClean="0"/>
              <a:t> в мир магов?</a:t>
            </a:r>
          </a:p>
          <a:p>
            <a:endParaRPr lang="ru-RU" sz="3200" b="1" dirty="0" smtClean="0"/>
          </a:p>
          <a:p>
            <a:pPr>
              <a:buFont typeface="Arial" pitchFamily="34" charset="0"/>
              <a:buChar char="•"/>
            </a:pP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Туманус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прошмыгус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Сим-салабим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Грааль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Гардарика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3200" b="1" dirty="0" smtClean="0"/>
          </a:p>
          <a:p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5715016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5786454"/>
            <a:ext cx="3851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Грааль </a:t>
            </a:r>
            <a:r>
              <a:rPr lang="ru-RU" sz="3200" b="1" dirty="0" err="1" smtClean="0">
                <a:solidFill>
                  <a:srgbClr val="C00000"/>
                </a:solidFill>
              </a:rPr>
              <a:t>Гардарика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0694" y="142852"/>
            <a:ext cx="3429024" cy="71438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8.   Узнай героя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357298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1142984"/>
            <a:ext cx="6286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Унаследовала от мамы сдвинутые бровки и фигурку чемоданчиком, а от папы глазки в кучку, оттопыривающиеся уши и редкие белёсые волосы. Родители считали дочь первой красавицей в мире и очень избаловали девочку. С незапамятных времен обладает интуитивной магией.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4000504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4857760"/>
            <a:ext cx="299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</a:rPr>
              <a:t>Пипа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</a:rPr>
              <a:t>Дурнева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540328bd19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3357562"/>
            <a:ext cx="4583915" cy="2619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01024" y="6072206"/>
            <a:ext cx="714380" cy="642918"/>
          </a:xfrm>
          <a:prstGeom prst="actionButtonHom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43438" y="142852"/>
            <a:ext cx="4286280" cy="71438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 9.   Жизнь писателя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214422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5517" y="1214422"/>
            <a:ext cx="53932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Сколько детей </a:t>
            </a:r>
          </a:p>
          <a:p>
            <a:r>
              <a:rPr lang="ru-RU" sz="4400" b="1" dirty="0" smtClean="0"/>
              <a:t>у Дмитрия </a:t>
            </a:r>
            <a:r>
              <a:rPr lang="ru-RU" sz="4400" b="1" dirty="0" err="1" smtClean="0"/>
              <a:t>Емеца</a:t>
            </a:r>
            <a:r>
              <a:rPr lang="ru-RU" sz="4400" b="1" dirty="0" smtClean="0"/>
              <a:t>?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4143380"/>
            <a:ext cx="1641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 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4857760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7</a:t>
            </a:r>
            <a:endParaRPr lang="ru-RU" sz="88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09_oqlUqY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2928934"/>
            <a:ext cx="5298289" cy="3532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643702" y="214290"/>
            <a:ext cx="2214578" cy="7143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r>
              <a:rPr lang="ru-RU" sz="2000" b="1" dirty="0" smtClean="0">
                <a:solidFill>
                  <a:schemeClr val="tx1"/>
                </a:solidFill>
              </a:rPr>
              <a:t>10.   ЗАГАДКИ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928670"/>
            <a:ext cx="1882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ВОПРОС: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857232"/>
            <a:ext cx="65008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Как звали приведение,</a:t>
            </a:r>
          </a:p>
          <a:p>
            <a:r>
              <a:rPr lang="ru-RU" sz="3200" dirty="0" smtClean="0"/>
              <a:t>которое Тане </a:t>
            </a:r>
            <a:r>
              <a:rPr lang="ru-RU" sz="3200" dirty="0" err="1" smtClean="0"/>
              <a:t>Гроттер</a:t>
            </a:r>
            <a:endParaRPr lang="ru-RU" sz="3200" dirty="0" smtClean="0"/>
          </a:p>
          <a:p>
            <a:r>
              <a:rPr lang="ru-RU" sz="3200" dirty="0" smtClean="0"/>
              <a:t>пришлось забрать с собой из </a:t>
            </a:r>
            <a:r>
              <a:rPr lang="ru-RU" sz="3200" dirty="0" err="1" smtClean="0"/>
              <a:t>Тибидохса</a:t>
            </a:r>
            <a:r>
              <a:rPr lang="ru-RU" sz="3200" dirty="0" smtClean="0"/>
              <a:t>?</a:t>
            </a:r>
          </a:p>
          <a:p>
            <a:r>
              <a:rPr lang="ru-RU" sz="3200" dirty="0" smtClean="0"/>
              <a:t>*Искалеченная дама,</a:t>
            </a:r>
          </a:p>
          <a:p>
            <a:r>
              <a:rPr lang="ru-RU" sz="3200" dirty="0" smtClean="0"/>
              <a:t>*</a:t>
            </a:r>
            <a:r>
              <a:rPr lang="ru-RU" sz="3200" dirty="0" err="1" smtClean="0"/>
              <a:t>Недолеченная</a:t>
            </a:r>
            <a:r>
              <a:rPr lang="ru-RU" sz="3200" dirty="0" smtClean="0"/>
              <a:t> дама,</a:t>
            </a:r>
          </a:p>
          <a:p>
            <a:r>
              <a:rPr lang="ru-RU" sz="3200" dirty="0" smtClean="0"/>
              <a:t>*Обречённая дама</a:t>
            </a:r>
          </a:p>
          <a:p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4286256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5214950"/>
            <a:ext cx="29533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</a:rPr>
              <a:t>Недолеченная</a:t>
            </a:r>
            <a:endParaRPr lang="ru-RU" sz="3200" dirty="0" smtClean="0">
              <a:solidFill>
                <a:srgbClr val="C00000"/>
              </a:solidFill>
            </a:endParaRPr>
          </a:p>
          <a:p>
            <a:r>
              <a:rPr lang="ru-RU" sz="3200" dirty="0" smtClean="0">
                <a:solidFill>
                  <a:srgbClr val="C00000"/>
                </a:solidFill>
              </a:rPr>
              <a:t>дама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snyatie-ventsa-bezbrachiya.jpg"/>
          <p:cNvPicPr>
            <a:picLocks noChangeAspect="1"/>
          </p:cNvPicPr>
          <p:nvPr/>
        </p:nvPicPr>
        <p:blipFill>
          <a:blip r:embed="rId3"/>
          <a:srcRect l="23378" b="48958"/>
          <a:stretch>
            <a:fillRect/>
          </a:stretch>
        </p:blipFill>
        <p:spPr>
          <a:xfrm>
            <a:off x="4214810" y="4357694"/>
            <a:ext cx="3571900" cy="2252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14942" y="142852"/>
            <a:ext cx="3786214" cy="71438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11.   По страницам книг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214422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8381" y="785794"/>
            <a:ext cx="61113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Тёмный волшебный предмет, наделённый зачатками разума.</a:t>
            </a:r>
          </a:p>
          <a:p>
            <a:r>
              <a:rPr lang="ru-RU" sz="2400" dirty="0" smtClean="0"/>
              <a:t>(Книги о Тане </a:t>
            </a:r>
            <a:r>
              <a:rPr lang="ru-RU" sz="2400" dirty="0" err="1" smtClean="0"/>
              <a:t>Гроттер</a:t>
            </a:r>
            <a:r>
              <a:rPr lang="ru-RU" sz="2400" dirty="0" smtClean="0"/>
              <a:t>)</a:t>
            </a:r>
          </a:p>
          <a:p>
            <a:endParaRPr lang="ru-RU" sz="2400" dirty="0" smtClean="0"/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ЧЕРНЫЕ ШТОРЫ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СИНИЕ КОЛГОТКИ В КРАПИНКУ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СТАТУЯ ПРИ ВХОДЕ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3786190"/>
            <a:ext cx="1641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 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4714884"/>
            <a:ext cx="19944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ЧЕРНЫЕ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ШТОРЫ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76474.jpg"/>
          <p:cNvPicPr>
            <a:picLocks noChangeAspect="1"/>
          </p:cNvPicPr>
          <p:nvPr/>
        </p:nvPicPr>
        <p:blipFill>
          <a:blip r:embed="rId3"/>
          <a:srcRect t="12500" b="16666"/>
          <a:stretch>
            <a:fillRect/>
          </a:stretch>
        </p:blipFill>
        <p:spPr>
          <a:xfrm>
            <a:off x="2857488" y="4286256"/>
            <a:ext cx="4437529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0694" y="214290"/>
            <a:ext cx="3429024" cy="71438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12.   Узнай героя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000108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ВОПРОС: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2181" y="1142984"/>
            <a:ext cx="6258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Её просто обожают, да и не только драконы… </a:t>
            </a:r>
          </a:p>
          <a:p>
            <a:r>
              <a:rPr lang="ru-RU" sz="2000" dirty="0" smtClean="0"/>
              <a:t>В мире </a:t>
            </a:r>
            <a:r>
              <a:rPr lang="ru-RU" sz="2000" dirty="0" err="1" smtClean="0"/>
              <a:t>лопухоидов</a:t>
            </a:r>
            <a:r>
              <a:rPr lang="ru-RU" sz="2000" dirty="0" smtClean="0"/>
              <a:t> в неё влюблялись все без исключения мальчики, пока, наконец, весь её дом, как и асфальт рядом с ним, не стал исписан краской с признаниями, а на каждой ступеньке не стояло бы по поклоннику. 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4143380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5072074"/>
            <a:ext cx="2694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Катя </a:t>
            </a:r>
            <a:r>
              <a:rPr lang="ru-RU" sz="3200" dirty="0" err="1" smtClean="0">
                <a:solidFill>
                  <a:srgbClr val="C00000"/>
                </a:solidFill>
              </a:rPr>
              <a:t>Лоткова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катя лотко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1" y="3263926"/>
            <a:ext cx="2214578" cy="3327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857884" y="142852"/>
            <a:ext cx="3143272" cy="71438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13.    Жизнь писателя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642918"/>
            <a:ext cx="2036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1357298"/>
            <a:ext cx="85011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Кому Дмитрий </a:t>
            </a:r>
            <a:r>
              <a:rPr lang="ru-RU" sz="3200" b="1" dirty="0" err="1" smtClean="0"/>
              <a:t>Емец</a:t>
            </a:r>
            <a:r>
              <a:rPr lang="ru-RU" sz="3200" b="1" dirty="0" smtClean="0"/>
              <a:t> посвятил свою первую книгу «Дракончик </a:t>
            </a:r>
            <a:r>
              <a:rPr lang="ru-RU" sz="3200" b="1" dirty="0" err="1" smtClean="0"/>
              <a:t>Пыхалка</a:t>
            </a:r>
            <a:r>
              <a:rPr lang="ru-RU" sz="3200" b="1" dirty="0" smtClean="0"/>
              <a:t>»?</a:t>
            </a:r>
          </a:p>
          <a:p>
            <a:endParaRPr lang="ru-RU" sz="3200" b="1" dirty="0" smtClean="0"/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ДЕТЯМ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БАБУШКЕ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СОСЕДКЕ ПО КВАРТИРЕ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5000636"/>
            <a:ext cx="1584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5715016"/>
            <a:ext cx="223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БАБУШКЕ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i_03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357430"/>
            <a:ext cx="3326031" cy="3886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86578" y="142852"/>
            <a:ext cx="2214578" cy="7143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</a:t>
            </a:r>
            <a:r>
              <a:rPr lang="ru-RU" sz="2000" b="1" dirty="0" smtClean="0">
                <a:solidFill>
                  <a:schemeClr val="tx1"/>
                </a:solidFill>
              </a:rPr>
              <a:t>14.   ЗАГАДКИ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928670"/>
            <a:ext cx="2036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05213" y="1000108"/>
            <a:ext cx="49696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Сколько книг о</a:t>
            </a:r>
          </a:p>
          <a:p>
            <a:r>
              <a:rPr lang="ru-RU" sz="3200" dirty="0" err="1" smtClean="0"/>
              <a:t>Мефодии</a:t>
            </a:r>
            <a:r>
              <a:rPr lang="ru-RU" sz="3200" dirty="0" smtClean="0"/>
              <a:t> Буслаеве</a:t>
            </a:r>
          </a:p>
          <a:p>
            <a:r>
              <a:rPr lang="ru-RU" sz="3200" dirty="0" smtClean="0"/>
              <a:t>Написал Дмитрий </a:t>
            </a:r>
            <a:r>
              <a:rPr lang="ru-RU" sz="3200" dirty="0" err="1" smtClean="0"/>
              <a:t>Емец</a:t>
            </a:r>
            <a:r>
              <a:rPr lang="ru-RU" sz="3200" dirty="0" smtClean="0"/>
              <a:t>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3643314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4714884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19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mefodii_14_merged.jpg"/>
          <p:cNvPicPr>
            <a:picLocks noChangeAspect="1"/>
          </p:cNvPicPr>
          <p:nvPr/>
        </p:nvPicPr>
        <p:blipFill>
          <a:blip r:embed="rId3" cstate="print"/>
          <a:srcRect t="30208" b="13541"/>
          <a:stretch>
            <a:fillRect/>
          </a:stretch>
        </p:blipFill>
        <p:spPr>
          <a:xfrm>
            <a:off x="3000364" y="2714620"/>
            <a:ext cx="4802601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29322" y="142852"/>
            <a:ext cx="3000396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15.   Автор говорит…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928670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2455" y="714356"/>
            <a:ext cx="549528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Д. ЕМЕЦ ПИШЕТ: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«ЧТО ДЛЯ СЛОНА ЛАСКА,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ДЛЯ БАБОЧКИ …»</a:t>
            </a:r>
          </a:p>
          <a:p>
            <a:pPr>
              <a:buFont typeface="Arial" charset="0"/>
              <a:buChar char="•"/>
            </a:pPr>
            <a:r>
              <a:rPr lang="ru-RU" sz="3200" b="1" dirty="0" smtClean="0"/>
              <a:t> РАДОСТЬ</a:t>
            </a:r>
          </a:p>
          <a:p>
            <a:pPr>
              <a:buFont typeface="Arial" charset="0"/>
              <a:buChar char="•"/>
            </a:pPr>
            <a:r>
              <a:rPr lang="ru-RU" sz="3200" b="1" dirty="0" smtClean="0"/>
              <a:t> СМЕРТЬ</a:t>
            </a:r>
          </a:p>
          <a:p>
            <a:pPr>
              <a:buFont typeface="Arial" charset="0"/>
              <a:buChar char="•"/>
            </a:pPr>
            <a:r>
              <a:rPr lang="ru-RU" sz="3200" b="1" dirty="0" smtClean="0"/>
              <a:t> МАССАЖ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3786190"/>
            <a:ext cx="1641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 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4643446"/>
            <a:ext cx="1905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СМЕРТЬ</a:t>
            </a:r>
            <a:endParaRPr lang="ru-RU" sz="3200" b="1" dirty="0"/>
          </a:p>
        </p:txBody>
      </p:sp>
      <p:pic>
        <p:nvPicPr>
          <p:cNvPr id="10" name="Рисунок 9" descr="maxresdefault.jpg"/>
          <p:cNvPicPr>
            <a:picLocks noChangeAspect="1"/>
          </p:cNvPicPr>
          <p:nvPr/>
        </p:nvPicPr>
        <p:blipFill>
          <a:blip r:embed="rId3"/>
          <a:srcRect l="9375" r="9375"/>
          <a:stretch>
            <a:fillRect/>
          </a:stretch>
        </p:blipFill>
        <p:spPr>
          <a:xfrm>
            <a:off x="3714744" y="3775202"/>
            <a:ext cx="4143404" cy="2868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0694" y="142852"/>
            <a:ext cx="3429024" cy="71438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r>
              <a:rPr lang="ru-RU" sz="2000" b="1" dirty="0" smtClean="0">
                <a:solidFill>
                  <a:schemeClr val="tx1"/>
                </a:solidFill>
              </a:rPr>
              <a:t>16.   Узнай героя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214422"/>
            <a:ext cx="2036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488" y="1285860"/>
            <a:ext cx="6000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Кто является Таниной соседкой </a:t>
            </a:r>
          </a:p>
          <a:p>
            <a:r>
              <a:rPr lang="ru-RU" sz="2800" dirty="0" smtClean="0"/>
              <a:t>по комнате в первых книгах?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3429000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4357694"/>
            <a:ext cx="20233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</a:rPr>
              <a:t>Гробыня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3200" dirty="0" err="1" smtClean="0">
                <a:solidFill>
                  <a:srgbClr val="C00000"/>
                </a:solidFill>
              </a:rPr>
              <a:t>Склепова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гробын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928934"/>
            <a:ext cx="3000396" cy="36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28992" y="714356"/>
            <a:ext cx="785818" cy="571504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28992" y="1857364"/>
            <a:ext cx="78581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28992" y="3143248"/>
            <a:ext cx="785818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28992" y="4286256"/>
            <a:ext cx="785818" cy="571504"/>
          </a:xfrm>
          <a:prstGeom prst="roundRec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28992" y="5429264"/>
            <a:ext cx="785818" cy="571504"/>
          </a:xfrm>
          <a:prstGeom prst="round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14876" y="5357826"/>
            <a:ext cx="3967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«Жизнь писателя»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43438" y="4214818"/>
            <a:ext cx="3052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«Узнай героя»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3438" y="3071810"/>
            <a:ext cx="4482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«По страницам книг»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642918"/>
            <a:ext cx="1973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«Загадки» 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1785926"/>
            <a:ext cx="4016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«Автор говорит…»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7158" y="2500306"/>
            <a:ext cx="27108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cap="all" dirty="0" smtClean="0">
                <a:solidFill>
                  <a:schemeClr val="accent3">
                    <a:lumMod val="50000"/>
                  </a:schemeClr>
                </a:solidFill>
                <a:cs typeface="Aharoni" pitchFamily="2" charset="-79"/>
              </a:rPr>
              <a:t>Темы </a:t>
            </a:r>
          </a:p>
          <a:p>
            <a:r>
              <a:rPr lang="ru-RU" sz="3200" b="1" cap="all" dirty="0" smtClean="0">
                <a:solidFill>
                  <a:schemeClr val="accent3">
                    <a:lumMod val="50000"/>
                  </a:schemeClr>
                </a:solidFill>
                <a:cs typeface="Aharoni" pitchFamily="2" charset="-79"/>
              </a:rPr>
              <a:t>вопросов:</a:t>
            </a:r>
            <a:endParaRPr lang="ru-RU" sz="3200" b="1" cap="all" dirty="0">
              <a:solidFill>
                <a:schemeClr val="accent3">
                  <a:lumMod val="50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29256" y="214290"/>
            <a:ext cx="3571900" cy="78581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</a:t>
            </a:r>
            <a:r>
              <a:rPr lang="ru-RU" sz="2000" b="1" dirty="0" smtClean="0">
                <a:solidFill>
                  <a:schemeClr val="tx1"/>
                </a:solidFill>
              </a:rPr>
              <a:t>17.   Жизнь писателя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500042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214422"/>
            <a:ext cx="83582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Почему персонаж </a:t>
            </a:r>
            <a:r>
              <a:rPr lang="ru-RU" sz="3600" b="1" dirty="0" err="1" smtClean="0"/>
              <a:t>Мефодий</a:t>
            </a:r>
            <a:r>
              <a:rPr lang="ru-RU" sz="3600" b="1" dirty="0" smtClean="0"/>
              <a:t> </a:t>
            </a:r>
          </a:p>
          <a:p>
            <a:r>
              <a:rPr lang="ru-RU" sz="3600" b="1" dirty="0" smtClean="0"/>
              <a:t>получил такое имя?</a:t>
            </a:r>
          </a:p>
          <a:p>
            <a:endParaRPr lang="ru-RU" sz="3600" b="1" dirty="0" smtClean="0"/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Так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звали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кота писателя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Так звали создателя старославянской азбуки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Так звали дедушку писателя 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5643578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5500702"/>
            <a:ext cx="5214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Так звали создателя старославянской азбуки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86578" y="214290"/>
            <a:ext cx="2214578" cy="7143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</a:t>
            </a:r>
            <a:r>
              <a:rPr lang="ru-RU" sz="2000" b="1" dirty="0" smtClean="0">
                <a:solidFill>
                  <a:schemeClr val="tx1"/>
                </a:solidFill>
              </a:rPr>
              <a:t>18.   ЗАГАДКИ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928670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365" y="1071546"/>
            <a:ext cx="52149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Он охотно пыль вдыхает,</a:t>
            </a:r>
          </a:p>
          <a:p>
            <a:r>
              <a:rPr lang="ru-RU" sz="3200" dirty="0" smtClean="0"/>
              <a:t>Не болеет, не чихает?</a:t>
            </a:r>
          </a:p>
          <a:p>
            <a:r>
              <a:rPr lang="ru-RU" sz="3200" dirty="0" smtClean="0"/>
              <a:t>Да ещё и транспортным средством служит молодым магам?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4071942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4929198"/>
            <a:ext cx="1883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Пылесос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het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599664"/>
            <a:ext cx="3000396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00760" y="214290"/>
            <a:ext cx="292895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19.   Автор говорит…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000108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0146" y="1000108"/>
            <a:ext cx="558313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Д. ЕМЕЦ ПИШЕТ:</a:t>
            </a:r>
          </a:p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«ПОСТУПОК ВСЕГДА …</a:t>
            </a:r>
          </a:p>
          <a:p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Имеет действие</a:t>
            </a:r>
          </a:p>
          <a:p>
            <a:pPr>
              <a:buFont typeface="Arial" charset="0"/>
              <a:buChar char="•"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Обладает магией</a:t>
            </a:r>
          </a:p>
          <a:p>
            <a:pPr>
              <a:buFont typeface="Arial" charset="0"/>
              <a:buChar char="•"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Важнее слов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5000636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5000636"/>
            <a:ext cx="4046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ВАЖНЕЕ СЛОВ</a:t>
            </a:r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43504" y="214290"/>
            <a:ext cx="3857652" cy="78581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20.   По страницам книг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000108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1357298"/>
            <a:ext cx="545380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Сколько мячей в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драконболе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2 </a:t>
            </a:r>
          </a:p>
          <a:p>
            <a:pPr>
              <a:buFont typeface="Arial" pitchFamily="34" charset="0"/>
              <a:buChar char="•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>
              <a:buFont typeface="Arial" pitchFamily="34" charset="0"/>
              <a:buChar char="•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10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4786322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5572140"/>
            <a:ext cx="7697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6600" b="1" dirty="0" smtClean="0">
                <a:solidFill>
                  <a:srgbClr val="C00000"/>
                </a:solidFill>
              </a:rPr>
              <a:t>5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2.jpg"/>
          <p:cNvPicPr>
            <a:picLocks noChangeAspect="1"/>
          </p:cNvPicPr>
          <p:nvPr/>
        </p:nvPicPr>
        <p:blipFill>
          <a:blip r:embed="rId3"/>
          <a:srcRect l="9547" r="16019"/>
          <a:stretch>
            <a:fillRect/>
          </a:stretch>
        </p:blipFill>
        <p:spPr>
          <a:xfrm>
            <a:off x="3857620" y="2143116"/>
            <a:ext cx="4929222" cy="3471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01024" y="6000768"/>
            <a:ext cx="714380" cy="642918"/>
          </a:xfrm>
          <a:prstGeom prst="actionButtonHom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28" y="214290"/>
            <a:ext cx="3929090" cy="642942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r>
              <a:rPr lang="ru-RU" sz="2000" b="1" dirty="0" smtClean="0">
                <a:solidFill>
                  <a:schemeClr val="tx1"/>
                </a:solidFill>
              </a:rPr>
              <a:t>21.    Жизнь писателя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428604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214422"/>
            <a:ext cx="625152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Кем работает жена писателя?</a:t>
            </a:r>
          </a:p>
          <a:p>
            <a:endParaRPr lang="ru-RU" sz="3200" b="1" dirty="0" smtClean="0"/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 Художник – гончар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 Продавец игрушек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 Детский аниматор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4429132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5214950"/>
            <a:ext cx="4487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Художник – гончар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6103060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928802"/>
            <a:ext cx="2928958" cy="3661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15140" y="214290"/>
            <a:ext cx="2214578" cy="7143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</a:t>
            </a:r>
            <a:r>
              <a:rPr lang="ru-RU" sz="2000" b="1" dirty="0" smtClean="0">
                <a:solidFill>
                  <a:schemeClr val="tx1"/>
                </a:solidFill>
              </a:rPr>
              <a:t>22.   ЗАГАДКИ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000108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857232"/>
            <a:ext cx="6000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 каком артефакте</a:t>
            </a:r>
          </a:p>
          <a:p>
            <a:r>
              <a:rPr lang="ru-RU" sz="3200" dirty="0" smtClean="0"/>
              <a:t>идет речь в 4 книге про </a:t>
            </a:r>
            <a:r>
              <a:rPr lang="ru-RU" sz="3200" dirty="0" err="1" smtClean="0"/>
              <a:t>Мефодия</a:t>
            </a:r>
            <a:r>
              <a:rPr lang="ru-RU" sz="3200" dirty="0" smtClean="0"/>
              <a:t> Буслаева?</a:t>
            </a:r>
          </a:p>
          <a:p>
            <a:pPr>
              <a:buFont typeface="Arial" charset="0"/>
              <a:buChar char="•"/>
            </a:pPr>
            <a:r>
              <a:rPr lang="ru-RU" sz="3200" dirty="0" smtClean="0"/>
              <a:t> Свиток Веры</a:t>
            </a:r>
          </a:p>
          <a:p>
            <a:pPr>
              <a:buFont typeface="Arial" charset="0"/>
              <a:buChar char="•"/>
            </a:pPr>
            <a:r>
              <a:rPr lang="ru-RU" sz="3200" dirty="0" smtClean="0"/>
              <a:t> Камень Пути</a:t>
            </a:r>
          </a:p>
          <a:p>
            <a:pPr>
              <a:buFont typeface="Arial" charset="0"/>
              <a:buChar char="•"/>
            </a:pPr>
            <a:r>
              <a:rPr lang="ru-RU" sz="3200" dirty="0" smtClean="0"/>
              <a:t> Кубок Огня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3714752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4929198"/>
            <a:ext cx="2630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Камень Пути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b_dHZpcX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3929066"/>
            <a:ext cx="4119562" cy="274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29322" y="214290"/>
            <a:ext cx="3000396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23.   Автор говорит…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071546"/>
            <a:ext cx="1978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40" y="1142984"/>
            <a:ext cx="6000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Д. ЕМЕЦ ПИШЕТ:</a:t>
            </a:r>
          </a:p>
          <a:p>
            <a:r>
              <a:rPr lang="ru-RU" sz="3200" b="1" cap="all" dirty="0" smtClean="0"/>
              <a:t>«На </a:t>
            </a:r>
            <a:r>
              <a:rPr lang="ru-RU" sz="3200" b="1" cap="all" dirty="0" err="1" smtClean="0"/>
              <a:t>дураков</a:t>
            </a:r>
            <a:r>
              <a:rPr lang="ru-RU" sz="3200" b="1" cap="all" dirty="0" smtClean="0"/>
              <a:t> </a:t>
            </a:r>
            <a:r>
              <a:rPr lang="ru-RU" sz="3200" b="1" cap="all" dirty="0" err="1" smtClean="0"/>
              <a:t>обижаетСЯ</a:t>
            </a:r>
            <a:r>
              <a:rPr lang="ru-RU" sz="3200" b="1" cap="all" dirty="0" smtClean="0"/>
              <a:t> </a:t>
            </a:r>
            <a:r>
              <a:rPr lang="ru-RU" sz="3200" b="1" cap="all" dirty="0" smtClean="0"/>
              <a:t>лишь тот, кто …»</a:t>
            </a:r>
          </a:p>
          <a:p>
            <a:endParaRPr lang="ru-RU" sz="3200" b="1" cap="all" dirty="0" smtClean="0"/>
          </a:p>
          <a:p>
            <a:r>
              <a:rPr lang="ru-RU" sz="2800" b="1" cap="all" dirty="0" smtClean="0"/>
              <a:t>*  кто соответствует </a:t>
            </a:r>
          </a:p>
          <a:p>
            <a:r>
              <a:rPr lang="ru-RU" sz="2800" b="1" cap="all" dirty="0" smtClean="0"/>
              <a:t>   им по разуму</a:t>
            </a:r>
          </a:p>
          <a:p>
            <a:r>
              <a:rPr lang="ru-RU" sz="2800" b="1" cap="all" dirty="0" smtClean="0"/>
              <a:t>* Кому нечего делать</a:t>
            </a:r>
          </a:p>
          <a:p>
            <a:r>
              <a:rPr lang="ru-RU" sz="2800" b="1" cap="all" dirty="0" smtClean="0"/>
              <a:t>* Кто привык их слушать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10" y="4357694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5143512"/>
            <a:ext cx="7606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КТО СООТВЕСТВУЕТ ИМ ПО РАЗУМУ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28" y="142852"/>
            <a:ext cx="3929090" cy="71438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24.   По страницам книг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285860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88" y="1000108"/>
            <a:ext cx="64294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Главное свойство этого артефакта – </a:t>
            </a:r>
          </a:p>
          <a:p>
            <a:r>
              <a:rPr lang="ru-RU" sz="3200" b="1" dirty="0" smtClean="0"/>
              <a:t>дарить вечную и нерушимую любовь.</a:t>
            </a:r>
          </a:p>
          <a:p>
            <a:r>
              <a:rPr lang="ru-RU" sz="2400" dirty="0" smtClean="0"/>
              <a:t>(книги о Тане </a:t>
            </a:r>
            <a:r>
              <a:rPr lang="ru-RU" sz="2400" dirty="0" err="1" smtClean="0"/>
              <a:t>Гроттер</a:t>
            </a:r>
            <a:r>
              <a:rPr lang="ru-RU" sz="2400" dirty="0" smtClean="0"/>
              <a:t>)</a:t>
            </a:r>
          </a:p>
          <a:p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СЕРДЦЕ ДЕЗДЕМОНЫ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ЛОКОН АФРОДИТЫ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ГВОЗДИКА С ЛЫСОЙ ГОРЫ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929330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6000768"/>
            <a:ext cx="4230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ЛОКОН АФРОДИТЫ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29586" y="5857892"/>
            <a:ext cx="714380" cy="64291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0694" y="214290"/>
            <a:ext cx="3429024" cy="71438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r>
              <a:rPr lang="ru-RU" sz="2000" b="1" dirty="0" smtClean="0">
                <a:solidFill>
                  <a:schemeClr val="tx1"/>
                </a:solidFill>
              </a:rPr>
              <a:t>25.   Узнай героя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285860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803" y="1285860"/>
            <a:ext cx="5643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Первый красавчик </a:t>
            </a:r>
            <a:r>
              <a:rPr lang="ru-RU" sz="2400" dirty="0" err="1" smtClean="0"/>
              <a:t>Тибидохса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В детстве ухитрился одной лишь силой желания переместиться в прямой эфир популярного телешоу.</a:t>
            </a:r>
          </a:p>
          <a:p>
            <a:r>
              <a:rPr lang="ru-RU" sz="2400" dirty="0" smtClean="0"/>
              <a:t>Летает на швабре с пропеллером.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4000504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4857760"/>
            <a:ext cx="14269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Жора</a:t>
            </a:r>
          </a:p>
          <a:p>
            <a:r>
              <a:rPr lang="ru-RU" sz="3200" dirty="0" err="1" smtClean="0">
                <a:solidFill>
                  <a:srgbClr val="C00000"/>
                </a:solidFill>
              </a:rPr>
              <a:t>Жикин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жора жикин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3429000"/>
            <a:ext cx="4958965" cy="2833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15140" y="214290"/>
            <a:ext cx="2214578" cy="7143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 26.   ЗАГАДКИ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000108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802" y="857232"/>
            <a:ext cx="54292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Как звали лучших борцов Тартара?</a:t>
            </a:r>
          </a:p>
          <a:p>
            <a:r>
              <a:rPr lang="ru-RU" sz="2400" dirty="0" smtClean="0"/>
              <a:t>(6 книга о </a:t>
            </a:r>
            <a:r>
              <a:rPr lang="ru-RU" sz="2400" dirty="0" err="1" smtClean="0"/>
              <a:t>Мефодии</a:t>
            </a:r>
            <a:r>
              <a:rPr lang="ru-RU" sz="2400" dirty="0" smtClean="0"/>
              <a:t> Буслаеве)</a:t>
            </a:r>
          </a:p>
          <a:p>
            <a:pPr>
              <a:buFont typeface="Arial" charset="0"/>
              <a:buChar char="•"/>
            </a:pPr>
            <a:r>
              <a:rPr lang="ru-RU" sz="3600" dirty="0" smtClean="0"/>
              <a:t>Черная гвардия</a:t>
            </a:r>
          </a:p>
          <a:p>
            <a:pPr>
              <a:buFont typeface="Arial" charset="0"/>
              <a:buChar char="•"/>
            </a:pPr>
            <a:r>
              <a:rPr lang="ru-RU" sz="3600" dirty="0" smtClean="0"/>
              <a:t> Кровавая армия</a:t>
            </a:r>
          </a:p>
          <a:p>
            <a:pPr>
              <a:buFont typeface="Arial" charset="0"/>
              <a:buChar char="•"/>
            </a:pPr>
            <a:r>
              <a:rPr lang="ru-RU" sz="3600" dirty="0" smtClean="0"/>
              <a:t> Черная дюжина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3643314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4572008"/>
            <a:ext cx="17221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Черная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Дюжина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черная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987288"/>
            <a:ext cx="3714776" cy="2705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214282" y="0"/>
            <a:ext cx="727507" cy="6599820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ИГРОВОЕ ПОЛЕ</a:t>
            </a: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4" name="Скругленный прямоугольник 103">
            <a:hlinkClick r:id="rId2" action="ppaction://hlinksldjump">
              <a:snd r:embed="rId3" name="chimes.wav" builtIn="1"/>
            </a:hlinkClick>
          </p:cNvPr>
          <p:cNvSpPr/>
          <p:nvPr/>
        </p:nvSpPr>
        <p:spPr>
          <a:xfrm>
            <a:off x="1428728" y="214290"/>
            <a:ext cx="785818" cy="571504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5" name="Скругленный прямоугольник 104">
            <a:hlinkClick r:id="rId4" action="ppaction://hlinksldjump">
              <a:snd r:embed="rId3" name="chimes.wav" builtIn="1"/>
            </a:hlinkClick>
          </p:cNvPr>
          <p:cNvSpPr/>
          <p:nvPr/>
        </p:nvSpPr>
        <p:spPr>
          <a:xfrm>
            <a:off x="2857488" y="214290"/>
            <a:ext cx="78581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6" name="Скругленный прямоугольник 105">
            <a:hlinkClick r:id="rId5" action="ppaction://hlinksldjump">
              <a:snd r:embed="rId3" name="chimes.wav" builtIn="1"/>
            </a:hlinkClick>
          </p:cNvPr>
          <p:cNvSpPr/>
          <p:nvPr/>
        </p:nvSpPr>
        <p:spPr>
          <a:xfrm>
            <a:off x="4286248" y="214290"/>
            <a:ext cx="785818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7" name="Скругленный прямоугольник 106">
            <a:hlinkClick r:id="rId6" action="ppaction://hlinksldjump">
              <a:snd r:embed="rId3" name="chimes.wav" builtIn="1"/>
            </a:hlinkClick>
          </p:cNvPr>
          <p:cNvSpPr/>
          <p:nvPr/>
        </p:nvSpPr>
        <p:spPr>
          <a:xfrm>
            <a:off x="5715008" y="214290"/>
            <a:ext cx="785818" cy="571504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8" name="Скругленный прямоугольник 107">
            <a:hlinkClick r:id="rId7" action="ppaction://hlinksldjump">
              <a:snd r:embed="rId3" name="chimes.wav" builtIn="1"/>
            </a:hlinkClick>
          </p:cNvPr>
          <p:cNvSpPr/>
          <p:nvPr/>
        </p:nvSpPr>
        <p:spPr>
          <a:xfrm>
            <a:off x="7143768" y="214290"/>
            <a:ext cx="785818" cy="571504"/>
          </a:xfrm>
          <a:prstGeom prst="round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9" name="Скругленный прямоугольник 108">
            <a:hlinkClick r:id="rId8" action="ppaction://hlinksldjump">
              <a:snd r:embed="rId3" name="chimes.wav" builtIn="1"/>
            </a:hlinkClick>
          </p:cNvPr>
          <p:cNvSpPr/>
          <p:nvPr/>
        </p:nvSpPr>
        <p:spPr>
          <a:xfrm>
            <a:off x="1428728" y="857232"/>
            <a:ext cx="78581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0" name="Скругленный прямоугольник 109">
            <a:hlinkClick r:id="rId9" action="ppaction://hlinksldjump">
              <a:snd r:embed="rId3" name="chimes.wav" builtIn="1"/>
            </a:hlinkClick>
          </p:cNvPr>
          <p:cNvSpPr/>
          <p:nvPr/>
        </p:nvSpPr>
        <p:spPr>
          <a:xfrm>
            <a:off x="2857488" y="857232"/>
            <a:ext cx="785818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1" name="Скругленный прямоугольник 110">
            <a:hlinkClick r:id="rId10" action="ppaction://hlinksldjump">
              <a:snd r:embed="rId3" name="chimes.wav" builtIn="1"/>
            </a:hlinkClick>
          </p:cNvPr>
          <p:cNvSpPr/>
          <p:nvPr/>
        </p:nvSpPr>
        <p:spPr>
          <a:xfrm>
            <a:off x="4286248" y="857232"/>
            <a:ext cx="785818" cy="571504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" name="Скругленный прямоугольник 111">
            <a:hlinkClick r:id="rId11" action="ppaction://hlinksldjump">
              <a:snd r:embed="rId3" name="chimes.wav" builtIn="1"/>
            </a:hlinkClick>
          </p:cNvPr>
          <p:cNvSpPr/>
          <p:nvPr/>
        </p:nvSpPr>
        <p:spPr>
          <a:xfrm>
            <a:off x="5715008" y="857232"/>
            <a:ext cx="785818" cy="571504"/>
          </a:xfrm>
          <a:prstGeom prst="round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9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3" name="Скругленный прямоугольник 112">
            <a:hlinkClick r:id="rId12" action="ppaction://hlinksldjump">
              <a:snd r:embed="rId3" name="chimes.wav" builtIn="1"/>
            </a:hlinkClick>
          </p:cNvPr>
          <p:cNvSpPr/>
          <p:nvPr/>
        </p:nvSpPr>
        <p:spPr>
          <a:xfrm>
            <a:off x="7143768" y="857232"/>
            <a:ext cx="785818" cy="571504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4" name="Скругленный прямоугольник 113">
            <a:hlinkClick r:id="rId13" action="ppaction://hlinksldjump">
              <a:snd r:embed="rId3" name="chimes.wav" builtIn="1"/>
            </a:hlinkClick>
          </p:cNvPr>
          <p:cNvSpPr/>
          <p:nvPr/>
        </p:nvSpPr>
        <p:spPr>
          <a:xfrm>
            <a:off x="1428728" y="1500174"/>
            <a:ext cx="785818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5" name="Скругленный прямоугольник 114">
            <a:hlinkClick r:id="rId14" action="ppaction://hlinksldjump">
              <a:snd r:embed="rId3" name="chimes.wav" builtIn="1"/>
            </a:hlinkClick>
          </p:cNvPr>
          <p:cNvSpPr/>
          <p:nvPr/>
        </p:nvSpPr>
        <p:spPr>
          <a:xfrm>
            <a:off x="2857488" y="1500174"/>
            <a:ext cx="785818" cy="571504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6" name="Скругленный прямоугольник 115">
            <a:hlinkClick r:id="rId15" action="ppaction://hlinksldjump">
              <a:snd r:embed="rId3" name="chimes.wav" builtIn="1"/>
            </a:hlinkClick>
          </p:cNvPr>
          <p:cNvSpPr/>
          <p:nvPr/>
        </p:nvSpPr>
        <p:spPr>
          <a:xfrm>
            <a:off x="4286248" y="1500174"/>
            <a:ext cx="785818" cy="571504"/>
          </a:xfrm>
          <a:prstGeom prst="round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7" name="Скругленный прямоугольник 116">
            <a:hlinkClick r:id="rId16" action="ppaction://hlinksldjump">
              <a:snd r:embed="rId3" name="chimes.wav" builtIn="1"/>
            </a:hlinkClick>
          </p:cNvPr>
          <p:cNvSpPr/>
          <p:nvPr/>
        </p:nvSpPr>
        <p:spPr>
          <a:xfrm>
            <a:off x="5715008" y="1500174"/>
            <a:ext cx="785818" cy="571504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8" name="Скругленный прямоугольник 117">
            <a:hlinkClick r:id="rId17" action="ppaction://hlinksldjump">
              <a:snd r:embed="rId3" name="chimes.wav" builtIn="1"/>
            </a:hlinkClick>
          </p:cNvPr>
          <p:cNvSpPr/>
          <p:nvPr/>
        </p:nvSpPr>
        <p:spPr>
          <a:xfrm>
            <a:off x="7143768" y="1500174"/>
            <a:ext cx="78581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9" name="Скругленный прямоугольник 118">
            <a:hlinkClick r:id="rId18" action="ppaction://hlinksldjump">
              <a:snd r:embed="rId3" name="chimes.wav" builtIn="1"/>
            </a:hlinkClick>
          </p:cNvPr>
          <p:cNvSpPr/>
          <p:nvPr/>
        </p:nvSpPr>
        <p:spPr>
          <a:xfrm>
            <a:off x="1428728" y="2143116"/>
            <a:ext cx="785818" cy="571504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0" name="Скругленный прямоугольник 119">
            <a:hlinkClick r:id="rId19" action="ppaction://hlinksldjump">
              <a:snd r:embed="rId3" name="chimes.wav" builtIn="1"/>
            </a:hlinkClick>
          </p:cNvPr>
          <p:cNvSpPr/>
          <p:nvPr/>
        </p:nvSpPr>
        <p:spPr>
          <a:xfrm>
            <a:off x="2857488" y="2143116"/>
            <a:ext cx="785818" cy="571504"/>
          </a:xfrm>
          <a:prstGeom prst="round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1" name="Скругленный прямоугольник 120">
            <a:hlinkClick r:id="rId20" action="ppaction://hlinksldjump">
              <a:snd r:embed="rId3" name="chimes.wav" builtIn="1"/>
            </a:hlinkClick>
          </p:cNvPr>
          <p:cNvSpPr/>
          <p:nvPr/>
        </p:nvSpPr>
        <p:spPr>
          <a:xfrm>
            <a:off x="4286248" y="2143116"/>
            <a:ext cx="785818" cy="571504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2" name="Скругленный прямоугольник 121">
            <a:hlinkClick r:id="rId21" action="ppaction://hlinksldjump">
              <a:snd r:embed="rId3" name="chimes.wav" builtIn="1"/>
            </a:hlinkClick>
          </p:cNvPr>
          <p:cNvSpPr/>
          <p:nvPr/>
        </p:nvSpPr>
        <p:spPr>
          <a:xfrm>
            <a:off x="5715008" y="2143116"/>
            <a:ext cx="78581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19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3" name="Скругленный прямоугольник 122">
            <a:hlinkClick r:id="rId22" action="ppaction://hlinksldjump">
              <a:snd r:embed="rId3" name="chimes.wav" builtIn="1"/>
            </a:hlinkClick>
          </p:cNvPr>
          <p:cNvSpPr/>
          <p:nvPr/>
        </p:nvSpPr>
        <p:spPr>
          <a:xfrm>
            <a:off x="7143768" y="2143116"/>
            <a:ext cx="785818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4" name="Скругленный прямоугольник 123">
            <a:hlinkClick r:id="rId23" action="ppaction://hlinksldjump">
              <a:snd r:embed="rId3" name="chimes.wav" builtIn="1"/>
            </a:hlinkClick>
          </p:cNvPr>
          <p:cNvSpPr/>
          <p:nvPr/>
        </p:nvSpPr>
        <p:spPr>
          <a:xfrm>
            <a:off x="1428728" y="2786058"/>
            <a:ext cx="785818" cy="571504"/>
          </a:xfrm>
          <a:prstGeom prst="round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5" name="Скругленный прямоугольник 124">
            <a:hlinkClick r:id="rId24" action="ppaction://hlinksldjump">
              <a:snd r:embed="rId3" name="chimes.wav" builtIn="1"/>
            </a:hlinkClick>
          </p:cNvPr>
          <p:cNvSpPr/>
          <p:nvPr/>
        </p:nvSpPr>
        <p:spPr>
          <a:xfrm>
            <a:off x="2857488" y="2786058"/>
            <a:ext cx="785818" cy="571504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6" name="Скругленный прямоугольник 125">
            <a:hlinkClick r:id="rId25" action="ppaction://hlinksldjump">
              <a:snd r:embed="rId3" name="chimes.wav" builtIn="1"/>
            </a:hlinkClick>
          </p:cNvPr>
          <p:cNvSpPr/>
          <p:nvPr/>
        </p:nvSpPr>
        <p:spPr>
          <a:xfrm>
            <a:off x="4286248" y="2786058"/>
            <a:ext cx="78581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7" name="Скругленный прямоугольник 126">
            <a:hlinkClick r:id="rId26" action="ppaction://hlinksldjump">
              <a:snd r:embed="rId3" name="chimes.wav" builtIn="1"/>
            </a:hlinkClick>
          </p:cNvPr>
          <p:cNvSpPr/>
          <p:nvPr/>
        </p:nvSpPr>
        <p:spPr>
          <a:xfrm>
            <a:off x="5715008" y="2786058"/>
            <a:ext cx="785818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8" name="Скругленный прямоугольник 127">
            <a:hlinkClick r:id="rId27" action="ppaction://hlinksldjump">
              <a:snd r:embed="rId3" name="chimes.wav" builtIn="1"/>
            </a:hlinkClick>
          </p:cNvPr>
          <p:cNvSpPr/>
          <p:nvPr/>
        </p:nvSpPr>
        <p:spPr>
          <a:xfrm>
            <a:off x="7143768" y="2786058"/>
            <a:ext cx="785818" cy="571504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9" name="Скругленный прямоугольник 128">
            <a:hlinkClick r:id="rId28" action="ppaction://hlinksldjump">
              <a:snd r:embed="rId3" name="chimes.wav" builtIn="1"/>
            </a:hlinkClick>
          </p:cNvPr>
          <p:cNvSpPr/>
          <p:nvPr/>
        </p:nvSpPr>
        <p:spPr>
          <a:xfrm>
            <a:off x="1428728" y="3429000"/>
            <a:ext cx="785818" cy="571504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0" name="Скругленный прямоугольник 129">
            <a:hlinkClick r:id="rId29" action="ppaction://hlinksldjump">
              <a:snd r:embed="rId3" name="chimes.wav" builtIn="1"/>
            </a:hlinkClick>
          </p:cNvPr>
          <p:cNvSpPr/>
          <p:nvPr/>
        </p:nvSpPr>
        <p:spPr>
          <a:xfrm>
            <a:off x="2857488" y="3429000"/>
            <a:ext cx="78581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1" name="Скругленный прямоугольник 130">
            <a:hlinkClick r:id="rId30" action="ppaction://hlinksldjump">
              <a:snd r:embed="rId3" name="chimes.wav" builtIn="1"/>
            </a:hlinkClick>
          </p:cNvPr>
          <p:cNvSpPr/>
          <p:nvPr/>
        </p:nvSpPr>
        <p:spPr>
          <a:xfrm>
            <a:off x="4286248" y="3429000"/>
            <a:ext cx="785818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2" name="Скругленный прямоугольник 131">
            <a:hlinkClick r:id="rId31" action="ppaction://hlinksldjump">
              <a:snd r:embed="rId3" name="chimes.wav" builtIn="1"/>
            </a:hlinkClick>
          </p:cNvPr>
          <p:cNvSpPr/>
          <p:nvPr/>
        </p:nvSpPr>
        <p:spPr>
          <a:xfrm>
            <a:off x="5715008" y="3429000"/>
            <a:ext cx="785818" cy="571504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29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3" name="Скругленный прямоугольник 132">
            <a:hlinkClick r:id="rId32" action="ppaction://hlinksldjump">
              <a:snd r:embed="rId3" name="chimes.wav" builtIn="1"/>
            </a:hlinkClick>
          </p:cNvPr>
          <p:cNvSpPr/>
          <p:nvPr/>
        </p:nvSpPr>
        <p:spPr>
          <a:xfrm>
            <a:off x="7143768" y="3429000"/>
            <a:ext cx="785818" cy="571504"/>
          </a:xfrm>
          <a:prstGeom prst="round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4" name="Скругленный прямоугольник 133">
            <a:hlinkClick r:id="rId33" action="ppaction://hlinksldjump">
              <a:snd r:embed="rId3" name="chimes.wav" builtIn="1"/>
            </a:hlinkClick>
          </p:cNvPr>
          <p:cNvSpPr/>
          <p:nvPr/>
        </p:nvSpPr>
        <p:spPr>
          <a:xfrm>
            <a:off x="1428728" y="4071942"/>
            <a:ext cx="78581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5" name="Скругленный прямоугольник 134">
            <a:hlinkClick r:id="rId34" action="ppaction://hlinksldjump">
              <a:snd r:embed="rId3" name="chimes.wav" builtIn="1"/>
            </a:hlinkClick>
          </p:cNvPr>
          <p:cNvSpPr/>
          <p:nvPr/>
        </p:nvSpPr>
        <p:spPr>
          <a:xfrm>
            <a:off x="2857488" y="4071942"/>
            <a:ext cx="785818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6" name="Скругленный прямоугольник 135">
            <a:hlinkClick r:id="rId35" action="ppaction://hlinksldjump">
              <a:snd r:embed="rId3" name="chimes.wav" builtIn="1"/>
            </a:hlinkClick>
          </p:cNvPr>
          <p:cNvSpPr/>
          <p:nvPr/>
        </p:nvSpPr>
        <p:spPr>
          <a:xfrm>
            <a:off x="4286248" y="4071942"/>
            <a:ext cx="785818" cy="571504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7" name="Скругленный прямоугольник 136">
            <a:hlinkClick r:id="rId36" action="ppaction://hlinksldjump">
              <a:snd r:embed="rId3" name="chimes.wav" builtIn="1"/>
            </a:hlinkClick>
          </p:cNvPr>
          <p:cNvSpPr/>
          <p:nvPr/>
        </p:nvSpPr>
        <p:spPr>
          <a:xfrm>
            <a:off x="5715008" y="4071942"/>
            <a:ext cx="785818" cy="571504"/>
          </a:xfrm>
          <a:prstGeom prst="round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8" name="Скругленный прямоугольник 137">
            <a:hlinkClick r:id="rId37" action="ppaction://hlinksldjump">
              <a:snd r:embed="rId3" name="chimes.wav" builtIn="1"/>
            </a:hlinkClick>
          </p:cNvPr>
          <p:cNvSpPr/>
          <p:nvPr/>
        </p:nvSpPr>
        <p:spPr>
          <a:xfrm>
            <a:off x="7143768" y="4071942"/>
            <a:ext cx="785818" cy="571504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9" name="Скругленный прямоугольник 138">
            <a:hlinkClick r:id="rId38" action="ppaction://hlinksldjump">
              <a:snd r:embed="rId3" name="chimes.wav" builtIn="1"/>
            </a:hlinkClick>
          </p:cNvPr>
          <p:cNvSpPr/>
          <p:nvPr/>
        </p:nvSpPr>
        <p:spPr>
          <a:xfrm>
            <a:off x="1428728" y="4714884"/>
            <a:ext cx="785818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0" name="Скругленный прямоугольник 139">
            <a:hlinkClick r:id="rId39" action="ppaction://hlinksldjump">
              <a:snd r:embed="rId3" name="chimes.wav" builtIn="1"/>
            </a:hlinkClick>
          </p:cNvPr>
          <p:cNvSpPr/>
          <p:nvPr/>
        </p:nvSpPr>
        <p:spPr>
          <a:xfrm>
            <a:off x="2857488" y="4714884"/>
            <a:ext cx="785818" cy="571504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1" name="Скругленный прямоугольник 140">
            <a:hlinkClick r:id="rId40" action="ppaction://hlinksldjump">
              <a:snd r:embed="rId3" name="chimes.wav" builtIn="1"/>
            </a:hlinkClick>
          </p:cNvPr>
          <p:cNvSpPr/>
          <p:nvPr/>
        </p:nvSpPr>
        <p:spPr>
          <a:xfrm>
            <a:off x="4286248" y="4714884"/>
            <a:ext cx="785818" cy="571504"/>
          </a:xfrm>
          <a:prstGeom prst="round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2" name="Скругленный прямоугольник 141">
            <a:hlinkClick r:id="rId41" action="ppaction://hlinksldjump">
              <a:snd r:embed="rId3" name="chimes.wav" builtIn="1"/>
            </a:hlinkClick>
          </p:cNvPr>
          <p:cNvSpPr/>
          <p:nvPr/>
        </p:nvSpPr>
        <p:spPr>
          <a:xfrm>
            <a:off x="5715008" y="4714884"/>
            <a:ext cx="785818" cy="571504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39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3" name="Скругленный прямоугольник 142">
            <a:hlinkClick r:id="rId42" action="ppaction://hlinksldjump">
              <a:snd r:embed="rId3" name="chimes.wav" builtIn="1"/>
            </a:hlinkClick>
          </p:cNvPr>
          <p:cNvSpPr/>
          <p:nvPr/>
        </p:nvSpPr>
        <p:spPr>
          <a:xfrm>
            <a:off x="7143768" y="4714884"/>
            <a:ext cx="78581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4" name="Скругленный прямоугольник 143">
            <a:hlinkClick r:id="rId43" action="ppaction://hlinksldjump">
              <a:snd r:embed="rId3" name="chimes.wav" builtIn="1"/>
            </a:hlinkClick>
          </p:cNvPr>
          <p:cNvSpPr/>
          <p:nvPr/>
        </p:nvSpPr>
        <p:spPr>
          <a:xfrm>
            <a:off x="1428728" y="5357826"/>
            <a:ext cx="785818" cy="571504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5" name="Скругленный прямоугольник 144">
            <a:hlinkClick r:id="rId44" action="ppaction://hlinksldjump">
              <a:snd r:embed="rId3" name="chimes.wav" builtIn="1"/>
            </a:hlinkClick>
          </p:cNvPr>
          <p:cNvSpPr/>
          <p:nvPr/>
        </p:nvSpPr>
        <p:spPr>
          <a:xfrm>
            <a:off x="2857488" y="5357826"/>
            <a:ext cx="785818" cy="571504"/>
          </a:xfrm>
          <a:prstGeom prst="round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6" name="Скругленный прямоугольник 145">
            <a:hlinkClick r:id="rId45" action="ppaction://hlinksldjump">
              <a:snd r:embed="rId3" name="chimes.wav" builtIn="1"/>
            </a:hlinkClick>
          </p:cNvPr>
          <p:cNvSpPr/>
          <p:nvPr/>
        </p:nvSpPr>
        <p:spPr>
          <a:xfrm>
            <a:off x="4286248" y="5357826"/>
            <a:ext cx="785818" cy="571504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7" name="Скругленный прямоугольник 146">
            <a:hlinkClick r:id="rId46" action="ppaction://hlinksldjump">
              <a:snd r:embed="rId3" name="chimes.wav" builtIn="1"/>
            </a:hlinkClick>
          </p:cNvPr>
          <p:cNvSpPr/>
          <p:nvPr/>
        </p:nvSpPr>
        <p:spPr>
          <a:xfrm>
            <a:off x="5715008" y="5357826"/>
            <a:ext cx="78581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8" name="Скругленный прямоугольник 147">
            <a:hlinkClick r:id="rId47" action="ppaction://hlinksldjump">
              <a:snd r:embed="rId3" name="chimes.wav" builtIn="1"/>
            </a:hlinkClick>
          </p:cNvPr>
          <p:cNvSpPr/>
          <p:nvPr/>
        </p:nvSpPr>
        <p:spPr>
          <a:xfrm>
            <a:off x="7143768" y="5357826"/>
            <a:ext cx="785818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9" name="Скругленный прямоугольник 148">
            <a:hlinkClick r:id="rId48" action="ppaction://hlinksldjump">
              <a:snd r:embed="rId3" name="chimes.wav" builtIn="1"/>
            </a:hlinkClick>
          </p:cNvPr>
          <p:cNvSpPr/>
          <p:nvPr/>
        </p:nvSpPr>
        <p:spPr>
          <a:xfrm>
            <a:off x="1428728" y="6000768"/>
            <a:ext cx="785818" cy="571504"/>
          </a:xfrm>
          <a:prstGeom prst="round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0" name="Скругленный прямоугольник 149">
            <a:hlinkClick r:id="rId49" action="ppaction://hlinksldjump">
              <a:snd r:embed="rId3" name="chimes.wav" builtIn="1"/>
            </a:hlinkClick>
          </p:cNvPr>
          <p:cNvSpPr/>
          <p:nvPr/>
        </p:nvSpPr>
        <p:spPr>
          <a:xfrm>
            <a:off x="2857488" y="6000768"/>
            <a:ext cx="785818" cy="571504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1" name="Скругленный прямоугольник 150">
            <a:hlinkClick r:id="rId50" action="ppaction://hlinksldjump">
              <a:snd r:embed="rId3" name="chimes.wav" builtIn="1"/>
            </a:hlinkClick>
          </p:cNvPr>
          <p:cNvSpPr/>
          <p:nvPr/>
        </p:nvSpPr>
        <p:spPr>
          <a:xfrm>
            <a:off x="4286248" y="6000768"/>
            <a:ext cx="78581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2" name="Скругленный прямоугольник 151">
            <a:hlinkClick r:id="rId51" action="ppaction://hlinksldjump">
              <a:snd r:embed="rId3" name="chimes.wav" builtIn="1"/>
            </a:hlinkClick>
          </p:cNvPr>
          <p:cNvSpPr/>
          <p:nvPr/>
        </p:nvSpPr>
        <p:spPr>
          <a:xfrm>
            <a:off x="5715008" y="6000768"/>
            <a:ext cx="785818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49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3" name="Скругленный прямоугольник 152">
            <a:hlinkClick r:id="rId52" action="ppaction://hlinksldjump">
              <a:snd r:embed="rId3" name="chimes.wav" builtIn="1"/>
            </a:hlinkClick>
          </p:cNvPr>
          <p:cNvSpPr/>
          <p:nvPr/>
        </p:nvSpPr>
        <p:spPr>
          <a:xfrm>
            <a:off x="7143768" y="6000768"/>
            <a:ext cx="785818" cy="571504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Управляющая кнопка: далее 53">
            <a:hlinkClick r:id="rId53" action="ppaction://hlinksldjump" highlightClick="1">
              <a:snd r:embed="rId54" name="drumroll.wav" builtIn="1"/>
            </a:hlinkClick>
          </p:cNvPr>
          <p:cNvSpPr/>
          <p:nvPr/>
        </p:nvSpPr>
        <p:spPr>
          <a:xfrm>
            <a:off x="8358214" y="6286520"/>
            <a:ext cx="571504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00760" y="214290"/>
            <a:ext cx="2928958" cy="714380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27.   Автор пишет…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714356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1428736"/>
            <a:ext cx="77867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C00000"/>
                </a:solidFill>
              </a:rPr>
              <a:t>Д. ЕМЕЦ ПИШЕТ:</a:t>
            </a:r>
          </a:p>
          <a:p>
            <a:r>
              <a:rPr lang="ru-RU" sz="3200" b="1" cap="all" dirty="0" smtClean="0">
                <a:solidFill>
                  <a:srgbClr val="C00000"/>
                </a:solidFill>
              </a:rPr>
              <a:t>«Кто к нам с мечом, того мы …»</a:t>
            </a:r>
          </a:p>
          <a:p>
            <a:endParaRPr lang="ru-RU" sz="3200" b="1" cap="all" dirty="0" smtClean="0"/>
          </a:p>
          <a:p>
            <a:pPr>
              <a:buFont typeface="Arial" charset="0"/>
              <a:buChar char="•"/>
            </a:pPr>
            <a:r>
              <a:rPr lang="ru-RU" sz="3200" b="1" cap="all" dirty="0" smtClean="0"/>
              <a:t>ПИРОГОМ И ВЕЖЛИВОСТЬЮ</a:t>
            </a:r>
          </a:p>
          <a:p>
            <a:pPr>
              <a:buFont typeface="Arial" charset="0"/>
              <a:buChar char="•"/>
            </a:pPr>
            <a:r>
              <a:rPr lang="ru-RU" sz="3200" b="1" cap="all" dirty="0" smtClean="0"/>
              <a:t>КИРПИЧОМ</a:t>
            </a:r>
          </a:p>
          <a:p>
            <a:pPr>
              <a:buFont typeface="Arial" charset="0"/>
              <a:buChar char="•"/>
            </a:pPr>
            <a:r>
              <a:rPr lang="ru-RU" sz="3200" b="1" cap="all" dirty="0" smtClean="0"/>
              <a:t>МЕТКИМ СЛОВЦОМ</a:t>
            </a:r>
            <a:br>
              <a:rPr lang="ru-RU" sz="3200" b="1" cap="all" dirty="0" smtClean="0"/>
            </a:br>
            <a:endParaRPr lang="ru-RU" sz="32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5500702"/>
            <a:ext cx="1641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 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7554" y="5429264"/>
            <a:ext cx="3132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КИРПИЧОМ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43438" y="285728"/>
            <a:ext cx="4286280" cy="71438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28.   По страницам книг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071546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364" y="1468829"/>
            <a:ext cx="607219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Где находилась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Резеденция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Мрака в историях про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Мефодия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Буслаева?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 Большой Дмитровке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 Подземелье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Маарта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 Москвы-реки</a:t>
            </a:r>
          </a:p>
          <a:p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5572140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5572140"/>
            <a:ext cx="5805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НА БОЛЬШОЙ ДМИТРОВКЕ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0694" y="214290"/>
            <a:ext cx="3429024" cy="71438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29.   Узнай героя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50" y="1142984"/>
            <a:ext cx="5929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Маг-универсал. Обладатель пронзительных глазок-буравчиков, скверного характера и навязчивой идеи всех зомбировать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1142984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4500570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5357826"/>
            <a:ext cx="20888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Поклёп</a:t>
            </a:r>
          </a:p>
          <a:p>
            <a:r>
              <a:rPr lang="ru-RU" sz="3200" dirty="0" err="1" smtClean="0">
                <a:solidFill>
                  <a:srgbClr val="C00000"/>
                </a:solidFill>
              </a:rPr>
              <a:t>Поклёпыч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поклепыч.jpg"/>
          <p:cNvPicPr>
            <a:picLocks noChangeAspect="1"/>
          </p:cNvPicPr>
          <p:nvPr/>
        </p:nvPicPr>
        <p:blipFill>
          <a:blip r:embed="rId3"/>
          <a:srcRect l="7812" t="18750" r="7812" b="18750"/>
          <a:stretch>
            <a:fillRect/>
          </a:stretch>
        </p:blipFill>
        <p:spPr>
          <a:xfrm>
            <a:off x="2857488" y="3000372"/>
            <a:ext cx="5143536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29190" y="142852"/>
            <a:ext cx="4000528" cy="642942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</a:t>
            </a:r>
            <a:r>
              <a:rPr lang="ru-RU" sz="2000" b="1" dirty="0" smtClean="0">
                <a:solidFill>
                  <a:schemeClr val="tx1"/>
                </a:solidFill>
              </a:rPr>
              <a:t>30.   Жизнь писателя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500042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357298"/>
            <a:ext cx="5568063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Где живёт Дмитрий </a:t>
            </a:r>
            <a:r>
              <a:rPr lang="ru-RU" sz="3200" b="1" dirty="0" err="1" smtClean="0"/>
              <a:t>Емец</a:t>
            </a:r>
            <a:r>
              <a:rPr lang="ru-RU" sz="3200" b="1" dirty="0" smtClean="0"/>
              <a:t>?</a:t>
            </a:r>
          </a:p>
          <a:p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В Москве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В Крыму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В Санкт-Петербурге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5643578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5643578"/>
            <a:ext cx="1825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В Крыму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maxresdefault (1).jpg"/>
          <p:cNvPicPr>
            <a:picLocks noChangeAspect="1"/>
          </p:cNvPicPr>
          <p:nvPr/>
        </p:nvPicPr>
        <p:blipFill>
          <a:blip r:embed="rId3"/>
          <a:srcRect l="34375" r="14844"/>
          <a:stretch>
            <a:fillRect/>
          </a:stretch>
        </p:blipFill>
        <p:spPr>
          <a:xfrm>
            <a:off x="5929322" y="2643182"/>
            <a:ext cx="2837680" cy="3143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00760" y="142852"/>
            <a:ext cx="292895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31.   Автор пишет…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857232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1537162"/>
            <a:ext cx="62151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Д. ЕМЕЦ ПИШЕТ: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«ЧЕЛОВЕК – ЭТО ТО, …»</a:t>
            </a:r>
          </a:p>
          <a:p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Что он о себе думает</a:t>
            </a:r>
          </a:p>
          <a:p>
            <a:pPr>
              <a:buFont typeface="Arial" charset="0"/>
              <a:buChar char="•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Чем он занимается</a:t>
            </a:r>
          </a:p>
          <a:p>
            <a:pPr>
              <a:buFont typeface="Arial" charset="0"/>
              <a:buChar char="•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Что представляют о нём другие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4429132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5214950"/>
            <a:ext cx="4830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ЧЕМ ОН ЗАНИМАЕТСЯ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43438" y="142852"/>
            <a:ext cx="4286280" cy="71438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32.   По страницам книг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642918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678" y="1643050"/>
            <a:ext cx="61436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 какой книге </a:t>
            </a:r>
          </a:p>
          <a:p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Мефодию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Буслаеву</a:t>
            </a:r>
          </a:p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стёрли память?</a:t>
            </a:r>
          </a:p>
          <a:p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СВИТОК ЖЕЛАНИЙ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МАГ ПОЛУНОЧИ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КАРТА ХАОСА 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5929330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6000768"/>
            <a:ext cx="3557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«КАРТА ХАОСА»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Мефодий_Буслаев._Месть_валькирий_(без_заголовка).jpg"/>
          <p:cNvPicPr>
            <a:picLocks noChangeAspect="1"/>
          </p:cNvPicPr>
          <p:nvPr/>
        </p:nvPicPr>
        <p:blipFill>
          <a:blip r:embed="rId3" cstate="print"/>
          <a:srcRect l="24730" t="13541" r="3672"/>
          <a:stretch>
            <a:fillRect/>
          </a:stretch>
        </p:blipFill>
        <p:spPr>
          <a:xfrm>
            <a:off x="357158" y="1571612"/>
            <a:ext cx="2458151" cy="4000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28" y="285728"/>
            <a:ext cx="3429024" cy="71438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33.   Узнай героя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357298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679" y="1357298"/>
            <a:ext cx="57864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Преподаватель практической магии и </a:t>
            </a:r>
            <a:r>
              <a:rPr lang="ru-RU" sz="2800" dirty="0" err="1" smtClean="0"/>
              <a:t>зельеварения</a:t>
            </a:r>
            <a:r>
              <a:rPr lang="ru-RU" sz="2800" dirty="0" smtClean="0"/>
              <a:t>. Любитель </a:t>
            </a:r>
            <a:r>
              <a:rPr lang="ru-RU" sz="2800" dirty="0" err="1" smtClean="0"/>
              <a:t>молодильных</a:t>
            </a:r>
            <a:r>
              <a:rPr lang="ru-RU" sz="2800" dirty="0" smtClean="0"/>
              <a:t> яблок. Обожает пакостить и придумывать новые заклинания. 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3357562"/>
            <a:ext cx="1641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 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4357694"/>
            <a:ext cx="18820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Зигмунд </a:t>
            </a:r>
          </a:p>
          <a:p>
            <a:r>
              <a:rPr lang="ru-RU" sz="3200" dirty="0" err="1" smtClean="0">
                <a:solidFill>
                  <a:srgbClr val="C00000"/>
                </a:solidFill>
              </a:rPr>
              <a:t>Клопп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таня гротте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3571876"/>
            <a:ext cx="4000507" cy="3000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28" y="285728"/>
            <a:ext cx="3857652" cy="642942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 34.   Жизнь писателя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500042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214423"/>
            <a:ext cx="84296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Что Дмитрий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Емец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по его признанию журналистам, почти никогда не делает?</a:t>
            </a:r>
          </a:p>
          <a:p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НЕ ЕСТ СЛАДКОГО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НЕ СМОТРИТ ТЕЛЕВИЗОР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НЕ ЧИТАЕТ ГАЗЕТ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4572008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5357826"/>
            <a:ext cx="547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НЕ СМОТРИТ ТЕЛЕВИЗОР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6729.jpg"/>
          <p:cNvPicPr>
            <a:picLocks noChangeAspect="1"/>
          </p:cNvPicPr>
          <p:nvPr/>
        </p:nvPicPr>
        <p:blipFill>
          <a:blip r:embed="rId3" cstate="print"/>
          <a:srcRect b="10869"/>
          <a:stretch>
            <a:fillRect/>
          </a:stretch>
        </p:blipFill>
        <p:spPr>
          <a:xfrm>
            <a:off x="5572132" y="2428868"/>
            <a:ext cx="3286124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15140" y="142852"/>
            <a:ext cx="2214578" cy="7143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35.   ЗАГАДКИ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928670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364" y="928670"/>
            <a:ext cx="585791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Что украли из </a:t>
            </a:r>
            <a:r>
              <a:rPr lang="ru-RU" sz="2800" dirty="0" err="1" smtClean="0">
                <a:solidFill>
                  <a:srgbClr val="C00000"/>
                </a:solidFill>
              </a:rPr>
              <a:t>Тибидохса</a:t>
            </a:r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800" dirty="0" smtClean="0">
                <a:solidFill>
                  <a:srgbClr val="C00000"/>
                </a:solidFill>
              </a:rPr>
              <a:t>согласно 4 книге о Тане </a:t>
            </a:r>
            <a:r>
              <a:rPr lang="ru-RU" sz="2800" dirty="0" err="1" smtClean="0">
                <a:solidFill>
                  <a:srgbClr val="C00000"/>
                </a:solidFill>
              </a:rPr>
              <a:t>Гроттер</a:t>
            </a:r>
            <a:r>
              <a:rPr lang="ru-RU" sz="2800" dirty="0" smtClean="0">
                <a:solidFill>
                  <a:srgbClr val="C00000"/>
                </a:solidFill>
              </a:rPr>
              <a:t>?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горшок, статую, топор</a:t>
            </a:r>
          </a:p>
          <a:p>
            <a:pPr>
              <a:buFont typeface="Arial" charset="0"/>
              <a:buChar char="•"/>
            </a:pPr>
            <a:r>
              <a:rPr lang="ru-RU" sz="3200" dirty="0" smtClean="0"/>
              <a:t>балдахин, котёл и кресло-качалку</a:t>
            </a:r>
          </a:p>
          <a:p>
            <a:pPr>
              <a:buFont typeface="Arial" charset="0"/>
              <a:buChar char="•"/>
            </a:pPr>
            <a:r>
              <a:rPr lang="ru-RU" sz="3200" dirty="0" smtClean="0"/>
              <a:t> секиру, зеркало, мяч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4000504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4714884"/>
            <a:ext cx="3429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Балдахин, котёл и кресло-качалку</a:t>
            </a:r>
          </a:p>
        </p:txBody>
      </p:sp>
      <p:pic>
        <p:nvPicPr>
          <p:cNvPr id="10" name="Рисунок 9" descr="1335707087-793842-f_498dd4dfc2a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3929066"/>
            <a:ext cx="3939725" cy="2764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29586" y="6000768"/>
            <a:ext cx="714380" cy="642918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72066" y="214290"/>
            <a:ext cx="3857652" cy="64294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36.   По страницам книг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85728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000108"/>
            <a:ext cx="83582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 smtClean="0">
                <a:latin typeface="Arial" pitchFamily="34" charset="0"/>
                <a:cs typeface="Arial" pitchFamily="34" charset="0"/>
              </a:rPr>
              <a:t>Известно, что Жуткие ворота</a:t>
            </a:r>
          </a:p>
          <a:p>
            <a:r>
              <a:rPr lang="ru-RU" sz="3300" b="1" dirty="0" smtClean="0">
                <a:latin typeface="Arial" pitchFamily="34" charset="0"/>
                <a:cs typeface="Arial" pitchFamily="34" charset="0"/>
              </a:rPr>
              <a:t>из истории о Тане </a:t>
            </a:r>
            <a:r>
              <a:rPr lang="ru-RU" sz="3300" b="1" dirty="0" err="1" smtClean="0">
                <a:latin typeface="Arial" pitchFamily="34" charset="0"/>
                <a:cs typeface="Arial" pitchFamily="34" charset="0"/>
              </a:rPr>
              <a:t>Гроттер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, являются границей между мирами. Кто их обычно охраняет?</a:t>
            </a:r>
          </a:p>
          <a:p>
            <a:endParaRPr lang="ru-RU" sz="33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3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Двухголовый всадник</a:t>
            </a:r>
          </a:p>
          <a:p>
            <a:pPr>
              <a:buFont typeface="Arial" pitchFamily="34" charset="0"/>
              <a:buChar char="•"/>
            </a:pPr>
            <a:r>
              <a:rPr lang="ru-RU" sz="33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Пауки-богатыри</a:t>
            </a:r>
          </a:p>
          <a:p>
            <a:pPr>
              <a:buFont typeface="Arial" pitchFamily="34" charset="0"/>
              <a:buChar char="•"/>
            </a:pPr>
            <a:r>
              <a:rPr lang="ru-RU" sz="33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Циклопы</a:t>
            </a:r>
            <a:endParaRPr lang="ru-RU" sz="33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857892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5929330"/>
            <a:ext cx="2268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ЦИКЛОПЫ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 l="29021" t="5952" r="29678" b="8719"/>
          <a:stretch>
            <a:fillRect/>
          </a:stretch>
        </p:blipFill>
        <p:spPr bwMode="auto">
          <a:xfrm>
            <a:off x="5643570" y="2643182"/>
            <a:ext cx="2786082" cy="323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14348" y="500042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64" y="714356"/>
            <a:ext cx="492634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Сколько книг </a:t>
            </a:r>
          </a:p>
          <a:p>
            <a:r>
              <a:rPr lang="ru-RU" sz="4400" dirty="0" smtClean="0"/>
              <a:t>о Тане </a:t>
            </a:r>
            <a:r>
              <a:rPr lang="ru-RU" sz="4400" dirty="0" err="1" smtClean="0"/>
              <a:t>Гроттер</a:t>
            </a:r>
            <a:endParaRPr lang="ru-RU" sz="4400" dirty="0" smtClean="0"/>
          </a:p>
          <a:p>
            <a:r>
              <a:rPr lang="ru-RU" sz="4400" dirty="0" smtClean="0"/>
              <a:t>написал Д. </a:t>
            </a:r>
            <a:r>
              <a:rPr lang="ru-RU" sz="4400" dirty="0" err="1" smtClean="0"/>
              <a:t>Емец</a:t>
            </a:r>
            <a:r>
              <a:rPr lang="ru-RU" sz="4400" dirty="0" smtClean="0"/>
              <a:t>?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3714752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4643446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16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15140" y="214290"/>
            <a:ext cx="2214578" cy="7143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 .   ЗАГАДКИ 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 descr="Gemch.jpg"/>
          <p:cNvPicPr>
            <a:picLocks noChangeAspect="1"/>
          </p:cNvPicPr>
          <p:nvPr/>
        </p:nvPicPr>
        <p:blipFill>
          <a:blip r:embed="rId3"/>
          <a:srcRect t="8116" b="32429"/>
          <a:stretch>
            <a:fillRect/>
          </a:stretch>
        </p:blipFill>
        <p:spPr>
          <a:xfrm>
            <a:off x="3214678" y="3000372"/>
            <a:ext cx="3857652" cy="3442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29586" y="5929330"/>
            <a:ext cx="714380" cy="64291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0694" y="214290"/>
            <a:ext cx="3429024" cy="71438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r>
              <a:rPr lang="ru-RU" sz="2000" b="1" dirty="0" smtClean="0">
                <a:solidFill>
                  <a:schemeClr val="tx1"/>
                </a:solidFill>
              </a:rPr>
              <a:t>37.   Узнай героя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571480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1357298"/>
            <a:ext cx="6786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Летает на стареньком пылесосе, любит различных магических животных. Ветеринарный маг. Любитель поесть,</a:t>
            </a:r>
          </a:p>
          <a:p>
            <a:r>
              <a:rPr lang="ru-RU" sz="2400" dirty="0" smtClean="0"/>
              <a:t>Обладатель прозвища «</a:t>
            </a:r>
            <a:r>
              <a:rPr lang="ru-RU" sz="2400" dirty="0" err="1" smtClean="0"/>
              <a:t>Маечник</a:t>
            </a:r>
            <a:r>
              <a:rPr lang="ru-RU" sz="2400" dirty="0" smtClean="0"/>
              <a:t>» 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4714884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5500702"/>
            <a:ext cx="3492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Ванька </a:t>
            </a:r>
            <a:r>
              <a:rPr lang="ru-RU" sz="3200" dirty="0" err="1" smtClean="0">
                <a:solidFill>
                  <a:srgbClr val="C00000"/>
                </a:solidFill>
              </a:rPr>
              <a:t>Валялкин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вань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3481007"/>
            <a:ext cx="3817942" cy="3084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57818" y="142852"/>
            <a:ext cx="3643338" cy="78581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38.    Жизнь писателя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500042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357298"/>
            <a:ext cx="84296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Где учился Дмитрий </a:t>
            </a:r>
            <a:r>
              <a:rPr lang="ru-RU" sz="3200" b="1" dirty="0" err="1" smtClean="0"/>
              <a:t>Емец</a:t>
            </a:r>
            <a:r>
              <a:rPr lang="ru-RU" sz="3200" b="1" dirty="0" smtClean="0"/>
              <a:t>?</a:t>
            </a:r>
          </a:p>
          <a:p>
            <a:endParaRPr lang="ru-RU" sz="3200" b="1" dirty="0" smtClean="0"/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В Суворовском училище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В Московском государственном университете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В Самарской академии искусств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5572140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5572140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 МГУ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29586" y="5929330"/>
            <a:ext cx="714380" cy="642918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15140" y="142852"/>
            <a:ext cx="2214578" cy="7143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r>
              <a:rPr lang="ru-RU" sz="2000" b="1" dirty="0" smtClean="0">
                <a:solidFill>
                  <a:schemeClr val="tx1"/>
                </a:solidFill>
              </a:rPr>
              <a:t>39.   ЗАГАДКИ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857232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88" y="928670"/>
            <a:ext cx="553113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чём летает Таня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Гроттер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играя в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драконбол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 typeface="Arial" charset="0"/>
              <a:buChar char="•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Пылесос</a:t>
            </a:r>
          </a:p>
          <a:p>
            <a:pPr>
              <a:buFont typeface="Arial" charset="0"/>
              <a:buChar char="•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Контрабас</a:t>
            </a:r>
          </a:p>
          <a:p>
            <a:pPr>
              <a:buFont typeface="Arial" charset="0"/>
              <a:buChar char="•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Гармонь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4286256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5000636"/>
            <a:ext cx="2178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Контрабас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контраба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4143380"/>
            <a:ext cx="4857752" cy="2428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00760" y="214290"/>
            <a:ext cx="292895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40.   Автор пишет…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928670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1000108"/>
            <a:ext cx="62865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Д. ЕМЕЦ ПИШЕТ: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«СЕРДЦЕ ЧЕЛОВЕКА, ЭТО…»</a:t>
            </a:r>
          </a:p>
          <a:p>
            <a:pPr>
              <a:buFont typeface="Arial" charset="0"/>
              <a:buChar char="•"/>
            </a:pPr>
            <a:r>
              <a:rPr lang="ru-RU" sz="3200" b="1" dirty="0" smtClean="0"/>
              <a:t> Дверь, через которую зло может пройти в мир</a:t>
            </a:r>
          </a:p>
          <a:p>
            <a:pPr>
              <a:buFont typeface="Arial" charset="0"/>
              <a:buChar char="•"/>
            </a:pPr>
            <a:r>
              <a:rPr lang="ru-RU" sz="3200" b="1" dirty="0" smtClean="0"/>
              <a:t> Просто орган, качающий кровь</a:t>
            </a:r>
          </a:p>
          <a:p>
            <a:pPr>
              <a:buFont typeface="Arial" charset="0"/>
              <a:buChar char="•"/>
            </a:pPr>
            <a:r>
              <a:rPr lang="ru-RU" sz="3200" b="1" dirty="0" smtClean="0"/>
              <a:t> Дом любви и надежд</a:t>
            </a:r>
          </a:p>
          <a:p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4286256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166" y="5000636"/>
            <a:ext cx="63673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ДВЕРЬ, ЧЕРЕЗ КОТОРУЮ ЗЛО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МОЖЕТ ПРОЙТИ В МИР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0694" y="214290"/>
            <a:ext cx="3429024" cy="71438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41.   Узнай героя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214422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56" y="1428736"/>
            <a:ext cx="5429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Голый, лишенный шерсти, красноглазый, </a:t>
            </a:r>
            <a:r>
              <a:rPr lang="ru-RU" sz="2400" dirty="0" err="1" smtClean="0"/>
              <a:t>c</a:t>
            </a:r>
            <a:r>
              <a:rPr lang="ru-RU" sz="2400" dirty="0" smtClean="0"/>
              <a:t> перепончатыми белыми крыльями, одного уха нет, другое разорвано натрое, </a:t>
            </a:r>
          </a:p>
          <a:p>
            <a:r>
              <a:rPr lang="ru-RU" sz="2400" dirty="0" smtClean="0"/>
              <a:t>во рту сто двадцать зубов в три ряда.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3643314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4714884"/>
            <a:ext cx="2201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</a:rPr>
              <a:t>Депресняк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депресняк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429000"/>
            <a:ext cx="3571875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0" y="214290"/>
            <a:ext cx="4357718" cy="642942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42.   Жизнь писателя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500042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643050"/>
            <a:ext cx="585423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Какие еще темы интересуют </a:t>
            </a:r>
          </a:p>
          <a:p>
            <a:r>
              <a:rPr lang="ru-RU" sz="3200" dirty="0" smtClean="0"/>
              <a:t>писателя-фантаста:</a:t>
            </a:r>
          </a:p>
          <a:p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КОСМОС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ЖИТИЯ РУССКИХ СВЯТЫХ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ЕГИПЕТСКИЕ ФАРАОНЫ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5429264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8860" y="5500702"/>
            <a:ext cx="5596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ЖИТИЯ РУССКИХ СВЯТЫХ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1" name="Рисунок 10" descr="sv-1.jpg"/>
          <p:cNvPicPr>
            <a:picLocks noChangeAspect="1"/>
          </p:cNvPicPr>
          <p:nvPr/>
        </p:nvPicPr>
        <p:blipFill>
          <a:blip r:embed="rId3"/>
          <a:srcRect l="21094" r="20312"/>
          <a:stretch>
            <a:fillRect/>
          </a:stretch>
        </p:blipFill>
        <p:spPr>
          <a:xfrm>
            <a:off x="6143636" y="1714488"/>
            <a:ext cx="2812077" cy="3247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86578" y="214290"/>
            <a:ext cx="2214578" cy="7143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 43.   ЗАГАДКИ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857232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18" y="1000108"/>
            <a:ext cx="63579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чём заключался секрет карлика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Лигула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из 4 книги о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Мефодии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Буслаеве? Каким способом он хотел вырасти?</a:t>
            </a:r>
          </a:p>
          <a:p>
            <a:pPr>
              <a:buFont typeface="Arial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Пил из волшебного родника</a:t>
            </a:r>
          </a:p>
          <a:p>
            <a:pPr>
              <a:buFont typeface="Arial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Чистил циклопам уши</a:t>
            </a:r>
          </a:p>
          <a:p>
            <a:pPr>
              <a:buFont typeface="Arial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Пас гусей-гигантов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3929066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4714884"/>
            <a:ext cx="2143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Чистил циклопам уши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DNBMhh3WAAAx7n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4107661"/>
            <a:ext cx="3214678" cy="2411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29322" y="214290"/>
            <a:ext cx="3000396" cy="642942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44.   Автор пишет…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500042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1244916"/>
            <a:ext cx="792958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Д. ЕМЕЦ ПИШЕТ:</a:t>
            </a:r>
          </a:p>
          <a:p>
            <a:r>
              <a:rPr lang="ru-RU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«УСПЕВАЕТ НЕ СИЛЬНЫЙ…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 КТО?.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..»</a:t>
            </a:r>
          </a:p>
          <a:p>
            <a:endParaRPr lang="ru-RU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 Упрямый и искренней ищущий</a:t>
            </a:r>
          </a:p>
          <a:p>
            <a:pPr>
              <a:buFont typeface="Arial" charset="0"/>
              <a:buChar char="•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 Тот, кто никогда не сдаётся</a:t>
            </a:r>
          </a:p>
          <a:p>
            <a:pPr>
              <a:buFont typeface="Arial" charset="0"/>
              <a:buChar char="•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 Тот, кто вечно торопится </a:t>
            </a:r>
          </a:p>
          <a:p>
            <a:endParaRPr lang="ru-RU" sz="3000" b="1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5072074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36" y="5072074"/>
            <a:ext cx="51850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УПРЯМЫЙ И ИСКРЕННЕ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ИЩУЩИЙ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43438" y="214290"/>
            <a:ext cx="4357718" cy="64294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45.   По страницам книг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571480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929330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5929330"/>
            <a:ext cx="3401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ТАЙНАЯ МАГИЯ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 l="25214" t="19844" r="21208" b="50390"/>
          <a:stretch>
            <a:fillRect/>
          </a:stretch>
        </p:blipFill>
        <p:spPr bwMode="auto">
          <a:xfrm>
            <a:off x="928662" y="2995907"/>
            <a:ext cx="6186531" cy="193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71472" y="1371415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Отгадайте название одной из книг о </a:t>
            </a:r>
            <a:r>
              <a:rPr lang="ru-RU" sz="3600" dirty="0" err="1" smtClean="0"/>
              <a:t>Мефодии</a:t>
            </a:r>
            <a:r>
              <a:rPr lang="ru-RU" sz="3600" dirty="0" smtClean="0"/>
              <a:t> Буслаеве: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7286644" y="3073786"/>
            <a:ext cx="714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Я</a:t>
            </a: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8596" y="571480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285860"/>
            <a:ext cx="7894469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Где прошло раннее детство писателя?</a:t>
            </a:r>
          </a:p>
          <a:p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Украине и на Камчатке</a:t>
            </a:r>
          </a:p>
          <a:p>
            <a:pPr>
              <a:buFont typeface="Arial" pitchFamily="34" charset="0"/>
              <a:buChar char="•"/>
            </a:pPr>
            <a:r>
              <a:rPr lang="ru-RU" sz="3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Москве и в Саратове</a:t>
            </a:r>
          </a:p>
          <a:p>
            <a:pPr>
              <a:buFont typeface="Arial" pitchFamily="34" charset="0"/>
              <a:buChar char="•"/>
            </a:pPr>
            <a:r>
              <a:rPr lang="ru-RU" sz="3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Америке и Ульяновске</a:t>
            </a:r>
            <a:endParaRPr lang="ru-RU" sz="35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5214950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5214950"/>
            <a:ext cx="5199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 Украине и на Камчатке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29190" y="285728"/>
            <a:ext cx="3786214" cy="71438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r>
              <a:rPr lang="ru-RU" sz="2000" b="1" dirty="0" smtClean="0">
                <a:solidFill>
                  <a:schemeClr val="tx1"/>
                </a:solidFill>
              </a:rPr>
              <a:t>46.   Жизнь писателя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1" name="Рисунок 10" descr="23-1024x683.jpg"/>
          <p:cNvPicPr>
            <a:picLocks noChangeAspect="1"/>
          </p:cNvPicPr>
          <p:nvPr/>
        </p:nvPicPr>
        <p:blipFill>
          <a:blip r:embed="rId3"/>
          <a:srcRect l="28125" r="15625"/>
          <a:stretch>
            <a:fillRect/>
          </a:stretch>
        </p:blipFill>
        <p:spPr>
          <a:xfrm>
            <a:off x="6143636" y="2071678"/>
            <a:ext cx="2530366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5643570" y="214290"/>
            <a:ext cx="328614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00034" y="1000108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1000108"/>
            <a:ext cx="62151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cap="all" dirty="0" smtClean="0">
                <a:solidFill>
                  <a:srgbClr val="C00000"/>
                </a:solidFill>
              </a:rPr>
              <a:t>Чем Д. </a:t>
            </a:r>
            <a:r>
              <a:rPr lang="ru-RU" sz="3200" cap="all" dirty="0" err="1" smtClean="0">
                <a:solidFill>
                  <a:srgbClr val="C00000"/>
                </a:solidFill>
              </a:rPr>
              <a:t>Емец</a:t>
            </a:r>
            <a:r>
              <a:rPr lang="ru-RU" sz="3200" cap="all" dirty="0" smtClean="0">
                <a:solidFill>
                  <a:srgbClr val="C00000"/>
                </a:solidFill>
              </a:rPr>
              <a:t> считает</a:t>
            </a:r>
          </a:p>
          <a:p>
            <a:r>
              <a:rPr lang="ru-RU" sz="3200" cap="all" dirty="0" smtClean="0">
                <a:solidFill>
                  <a:srgbClr val="C00000"/>
                </a:solidFill>
              </a:rPr>
              <a:t>МОЛЧАНИЕ?</a:t>
            </a:r>
          </a:p>
          <a:p>
            <a:endParaRPr lang="ru-RU" sz="3200" dirty="0" smtClean="0"/>
          </a:p>
          <a:p>
            <a:pPr>
              <a:buFont typeface="Arial" charset="0"/>
              <a:buChar char="•"/>
            </a:pPr>
            <a:r>
              <a:rPr lang="ru-RU" sz="3200" dirty="0" smtClean="0"/>
              <a:t>Тихой грустью одиночества</a:t>
            </a:r>
          </a:p>
          <a:p>
            <a:pPr>
              <a:buFont typeface="Arial" charset="0"/>
              <a:buChar char="•"/>
            </a:pPr>
            <a:r>
              <a:rPr lang="ru-RU" sz="3200" dirty="0" smtClean="0"/>
              <a:t> Ответом на бессмысленные</a:t>
            </a:r>
          </a:p>
          <a:p>
            <a:r>
              <a:rPr lang="ru-RU" sz="3200" dirty="0" smtClean="0"/>
              <a:t>  вопросы</a:t>
            </a:r>
          </a:p>
          <a:p>
            <a:r>
              <a:rPr lang="ru-RU" sz="3200" dirty="0" smtClean="0"/>
              <a:t>* Рождением новой мысли</a:t>
            </a:r>
          </a:p>
          <a:p>
            <a:r>
              <a:rPr lang="ru-RU" sz="3200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34" y="4071942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4929198"/>
            <a:ext cx="49107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ОТВЕТ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НА БЕССМЫСЛЕННЫЕ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ВОПРОСЫ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6446" y="285728"/>
            <a:ext cx="2652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2.  Автор говорит…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15140" y="214290"/>
            <a:ext cx="2214578" cy="7143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</a:t>
            </a:r>
            <a:r>
              <a:rPr lang="ru-RU" sz="2000" b="1" dirty="0" smtClean="0">
                <a:solidFill>
                  <a:schemeClr val="tx1"/>
                </a:solidFill>
              </a:rPr>
              <a:t>47.   ЗАГАДКИ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000108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89" y="1071546"/>
            <a:ext cx="62865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Артефакт из книг о </a:t>
            </a:r>
            <a:r>
              <a:rPr lang="ru-RU" sz="2400" dirty="0" err="1" smtClean="0"/>
              <a:t>Мефодии</a:t>
            </a:r>
            <a:r>
              <a:rPr lang="ru-RU" sz="2400" dirty="0" smtClean="0"/>
              <a:t> Буслаеве.</a:t>
            </a:r>
          </a:p>
          <a:p>
            <a:r>
              <a:rPr lang="ru-RU" sz="2400" dirty="0" smtClean="0"/>
              <a:t>При одном взгляде на него начинают мерещится сложные галлюцинации.</a:t>
            </a:r>
          </a:p>
          <a:p>
            <a:r>
              <a:rPr lang="ru-RU" sz="2400" dirty="0" smtClean="0"/>
              <a:t>Что это? </a:t>
            </a:r>
          </a:p>
          <a:p>
            <a:pPr>
              <a:buFont typeface="Arial" charset="0"/>
              <a:buChar char="•"/>
            </a:pPr>
            <a:r>
              <a:rPr lang="ru-RU" sz="3600" dirty="0" smtClean="0"/>
              <a:t>Шар иллюзий</a:t>
            </a:r>
          </a:p>
          <a:p>
            <a:pPr>
              <a:buFont typeface="Arial" charset="0"/>
              <a:buChar char="•"/>
            </a:pPr>
            <a:r>
              <a:rPr lang="ru-RU" sz="3600" dirty="0" smtClean="0"/>
              <a:t> Кошачий глаз</a:t>
            </a:r>
          </a:p>
          <a:p>
            <a:pPr>
              <a:buFont typeface="Arial" charset="0"/>
              <a:buChar char="•"/>
            </a:pPr>
            <a:r>
              <a:rPr lang="ru-RU" sz="3600" dirty="0" smtClean="0"/>
              <a:t> Мистический скелет воблы 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4071942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4929198"/>
            <a:ext cx="26613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Мистический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скелет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воблы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a69c64d39f3c2e1da0a6238347734fcc.jpg"/>
          <p:cNvPicPr>
            <a:picLocks noChangeAspect="1"/>
          </p:cNvPicPr>
          <p:nvPr/>
        </p:nvPicPr>
        <p:blipFill>
          <a:blip r:embed="rId3" cstate="print"/>
          <a:srcRect b="20614"/>
          <a:stretch>
            <a:fillRect/>
          </a:stretch>
        </p:blipFill>
        <p:spPr>
          <a:xfrm>
            <a:off x="3500430" y="4357694"/>
            <a:ext cx="4429124" cy="2200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72198" y="214290"/>
            <a:ext cx="292895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48.   </a:t>
            </a:r>
            <a:r>
              <a:rPr lang="ru-RU" sz="2000" b="1" dirty="0" smtClean="0">
                <a:solidFill>
                  <a:schemeClr val="tx1"/>
                </a:solidFill>
              </a:rPr>
              <a:t>Автор пишет…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571480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357298"/>
            <a:ext cx="82153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«ИЗЛИШКИ ФАНТАЗИИ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ПЕРЕХОДЯТ В …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ШЕДЕВР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БРЕД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СКАЗКУ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4500570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5214950"/>
            <a:ext cx="1729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 БРЕД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4" y="1500174"/>
            <a:ext cx="3074066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858148" y="5929330"/>
            <a:ext cx="714380" cy="642918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0" y="142852"/>
            <a:ext cx="4357718" cy="85725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49.   По страницам книг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571480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500174"/>
            <a:ext cx="992988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Какие приведения есть в </a:t>
            </a:r>
            <a:r>
              <a:rPr lang="ru-RU" sz="3200" b="1" dirty="0" err="1" smtClean="0">
                <a:solidFill>
                  <a:srgbClr val="C00000"/>
                </a:solidFill>
              </a:rPr>
              <a:t>Тибидохсе</a:t>
            </a:r>
            <a:r>
              <a:rPr lang="ru-RU" sz="3200" b="1" dirty="0" smtClean="0">
                <a:solidFill>
                  <a:srgbClr val="C00000"/>
                </a:solidFill>
              </a:rPr>
              <a:t>?</a:t>
            </a:r>
          </a:p>
          <a:p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Безумный физрук, Желтый Дядя, Майор Лисицын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/>
              <a:t> </a:t>
            </a:r>
            <a:r>
              <a:rPr lang="ru-RU" sz="2400" b="1" dirty="0" smtClean="0"/>
              <a:t>Безумный физик, Синяя Тётя, Поручик Сущевский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Безумный математик, Синий Дядя, Поручик Ржевский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96" y="5429264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5000636"/>
            <a:ext cx="5357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Безумный математик, Синий Дядя, </a:t>
            </a:r>
          </a:p>
          <a:p>
            <a:r>
              <a:rPr lang="ru-RU" sz="3200" b="1" dirty="0" smtClean="0"/>
              <a:t>Поручик Ржевский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29256" y="214290"/>
            <a:ext cx="3429024" cy="71438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50.   Узнай героя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928670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89" y="1214422"/>
            <a:ext cx="60007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Родился 13-го апреля во время полного солнечного затмения и благодаря особому положению звезд получил силы погибшего повелителя мрака </a:t>
            </a:r>
            <a:r>
              <a:rPr lang="ru-RU" sz="2400" dirty="0" err="1" smtClean="0"/>
              <a:t>Кводнона</a:t>
            </a:r>
            <a:r>
              <a:rPr lang="ru-RU" sz="2400" dirty="0" smtClean="0"/>
              <a:t>, а также силы стража-оборотня </a:t>
            </a:r>
            <a:r>
              <a:rPr lang="ru-RU" sz="2400" dirty="0" err="1" smtClean="0"/>
              <a:t>Яраата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4429132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5214950"/>
            <a:ext cx="21262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</a:rPr>
              <a:t>Мефодий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Буслаев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буслае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3286124"/>
            <a:ext cx="5000616" cy="3333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642918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 Black" pitchFamily="34" charset="0"/>
                <a:ea typeface="Adobe Gothic Std B" pitchFamily="34" charset="-128"/>
              </a:rPr>
              <a:t>ПОДВЕДЁМ   ИТОГИ</a:t>
            </a:r>
            <a:endParaRPr lang="ru-RU" sz="4000" dirty="0">
              <a:latin typeface="Arial Black" pitchFamily="34" charset="0"/>
              <a:ea typeface="Adobe Gothic Std B" pitchFamily="34" charset="-128"/>
            </a:endParaRPr>
          </a:p>
        </p:txBody>
      </p:sp>
      <p:pic>
        <p:nvPicPr>
          <p:cNvPr id="6" name="Рисунок 5" descr="motaru_20160720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785926"/>
            <a:ext cx="7858148" cy="4420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43570" y="214290"/>
            <a:ext cx="3286148" cy="78581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3.   По страницам книг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214422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803" y="928670"/>
            <a:ext cx="57864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Какая денежная единица принята в волшебном мире русских магов?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Заплатки с тулупа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Дырки от бублика 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*Зеленые мозоли</a:t>
            </a:r>
          </a:p>
          <a:p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4143380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5000636"/>
            <a:ext cx="24030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Дырки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от бублика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bublik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4067427"/>
            <a:ext cx="3900857" cy="2588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28" y="285728"/>
            <a:ext cx="3429024" cy="71438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4.   Узнай героя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142984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9" y="1285860"/>
            <a:ext cx="63579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Его называют «душой компании», играющий комментатор в </a:t>
            </a:r>
            <a:r>
              <a:rPr lang="ru-RU" sz="2000" dirty="0" err="1" smtClean="0"/>
              <a:t>драконболе</a:t>
            </a:r>
            <a:r>
              <a:rPr lang="ru-RU" sz="2000" dirty="0" smtClean="0"/>
              <a:t>, летает на самых новых и мощных пылесосах. Влюблен в Катю </a:t>
            </a:r>
            <a:r>
              <a:rPr lang="ru-RU" sz="2000" dirty="0" err="1" smtClean="0"/>
              <a:t>Лоткову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3571876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3643314"/>
            <a:ext cx="1907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Баб </a:t>
            </a:r>
            <a:r>
              <a:rPr lang="ru-RU" sz="3200" dirty="0" err="1" smtClean="0">
                <a:solidFill>
                  <a:srgbClr val="C00000"/>
                </a:solidFill>
              </a:rPr>
              <a:t>Ягун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баб ягу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571744"/>
            <a:ext cx="3073400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72132" y="142852"/>
            <a:ext cx="3357586" cy="78581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5.   Жизнь писателя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357298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364" y="1071546"/>
            <a:ext cx="566039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Кем работал отец писателя?</a:t>
            </a:r>
          </a:p>
          <a:p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Школьным учителем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Метеорологом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Работал в банке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4000504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4929198"/>
            <a:ext cx="3715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МЕТЕОРОЛОГОМ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1259_9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3857628"/>
            <a:ext cx="3750495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43636" y="142852"/>
            <a:ext cx="2857520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6.   Автор говорит…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714356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928670"/>
            <a:ext cx="639970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Д. ЕМЕЦ ПИШЕТ: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КРАСАВИЦЫ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Любят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дураков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На дороге не валяются</a:t>
            </a:r>
          </a:p>
          <a:p>
            <a:pPr>
              <a:buFont typeface="Arial" charset="0"/>
              <a:buChar char="•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Тратят жизнь на поиск принцев</a:t>
            </a:r>
          </a:p>
          <a:p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3714752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4643446"/>
            <a:ext cx="61343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КРАСАВИЦЫ НА ДОРОГЕ 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ВАЛЯЮТСЯ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1542</TotalTime>
  <Words>1728</Words>
  <Application>Microsoft Office PowerPoint</Application>
  <PresentationFormat>Экран (4:3)</PresentationFormat>
  <Paragraphs>503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Трек</vt:lpstr>
      <vt:lpstr>Дмитрий Емец и его «ХУЛИГАНСКОЕ ФЭНТЕЗИ»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lobankina</cp:lastModifiedBy>
  <cp:revision>293</cp:revision>
  <dcterms:created xsi:type="dcterms:W3CDTF">2013-10-16T18:16:00Z</dcterms:created>
  <dcterms:modified xsi:type="dcterms:W3CDTF">2019-03-12T12:41:40Z</dcterms:modified>
</cp:coreProperties>
</file>